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10693400" cy="7562850"/>
  <p:notesSz cx="10693400" cy="75628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1602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481" y="2344483"/>
            <a:ext cx="9094788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962" y="4235196"/>
            <a:ext cx="7489825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987" y="1739455"/>
            <a:ext cx="4654391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10371" y="1739455"/>
            <a:ext cx="4654391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1731" y="274320"/>
            <a:ext cx="960119" cy="964692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66878" y="1419606"/>
            <a:ext cx="10401300" cy="0"/>
          </a:xfrm>
          <a:custGeom>
            <a:avLst/>
            <a:gdLst/>
            <a:ahLst/>
            <a:cxnLst/>
            <a:rect l="l" t="t" r="r" b="b"/>
            <a:pathLst>
              <a:path w="10401300">
                <a:moveTo>
                  <a:pt x="0" y="0"/>
                </a:moveTo>
                <a:lnTo>
                  <a:pt x="10401300" y="0"/>
                </a:lnTo>
              </a:path>
            </a:pathLst>
          </a:custGeom>
          <a:ln w="228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4018" y="1346454"/>
            <a:ext cx="10401300" cy="0"/>
          </a:xfrm>
          <a:custGeom>
            <a:avLst/>
            <a:gdLst/>
            <a:ahLst/>
            <a:cxnLst/>
            <a:rect l="l" t="t" r="r" b="b"/>
            <a:pathLst>
              <a:path w="10401300">
                <a:moveTo>
                  <a:pt x="0" y="0"/>
                </a:moveTo>
                <a:lnTo>
                  <a:pt x="10401300" y="0"/>
                </a:lnTo>
              </a:path>
            </a:pathLst>
          </a:custGeom>
          <a:ln w="228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1731" y="256032"/>
            <a:ext cx="960119" cy="96469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51915" y="217373"/>
            <a:ext cx="8385225" cy="10850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22122" y="2536697"/>
            <a:ext cx="9655505" cy="22771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7915" y="7033450"/>
            <a:ext cx="3423920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987" y="7033450"/>
            <a:ext cx="246094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703820" y="7033450"/>
            <a:ext cx="246094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mailto:ccash@zmail.iitm.ac.in" TargetMode="Externa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itm.ac.in/the-institute/administration/complaint-committee" TargetMode="External"/><Relationship Id="rId2" Type="http://schemas.openxmlformats.org/officeDocument/2006/relationships/hyperlink" Target="mailto:ccash@zmail.iitm.ac.in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mailto:ccash@zmail.iitm.ac.in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31263" y="4841824"/>
            <a:ext cx="6122670" cy="2122805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400" b="1" dirty="0">
                <a:solidFill>
                  <a:srgbClr val="093B92"/>
                </a:solidFill>
                <a:latin typeface="Arial"/>
                <a:cs typeface="Arial"/>
              </a:rPr>
              <a:t>Who</a:t>
            </a:r>
            <a:r>
              <a:rPr sz="2400" b="1" spc="-150" dirty="0">
                <a:solidFill>
                  <a:srgbClr val="093B92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93B92"/>
                </a:solidFill>
                <a:latin typeface="Arial"/>
                <a:cs typeface="Arial"/>
              </a:rPr>
              <a:t>are</a:t>
            </a:r>
            <a:r>
              <a:rPr sz="2400" b="1" spc="-15" dirty="0">
                <a:solidFill>
                  <a:srgbClr val="093B92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93B92"/>
                </a:solidFill>
                <a:latin typeface="Arial"/>
                <a:cs typeface="Arial"/>
              </a:rPr>
              <a:t>we</a:t>
            </a:r>
            <a:r>
              <a:rPr sz="2400" b="1" spc="-90" dirty="0">
                <a:solidFill>
                  <a:srgbClr val="093B92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93B92"/>
                </a:solidFill>
                <a:latin typeface="Arial"/>
                <a:cs typeface="Arial"/>
              </a:rPr>
              <a:t>and</a:t>
            </a:r>
            <a:r>
              <a:rPr sz="2400" b="1" spc="-75" dirty="0">
                <a:solidFill>
                  <a:srgbClr val="093B92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93B92"/>
                </a:solidFill>
                <a:latin typeface="Arial"/>
                <a:cs typeface="Arial"/>
              </a:rPr>
              <a:t>what</a:t>
            </a:r>
            <a:r>
              <a:rPr sz="2400" b="1" spc="-85" dirty="0">
                <a:solidFill>
                  <a:srgbClr val="093B92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93B92"/>
                </a:solidFill>
                <a:latin typeface="Arial"/>
                <a:cs typeface="Arial"/>
              </a:rPr>
              <a:t>do</a:t>
            </a:r>
            <a:r>
              <a:rPr sz="2400" b="1" spc="-40" dirty="0">
                <a:solidFill>
                  <a:srgbClr val="093B92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93B92"/>
                </a:solidFill>
                <a:latin typeface="Arial"/>
                <a:cs typeface="Arial"/>
              </a:rPr>
              <a:t>we</a:t>
            </a:r>
            <a:r>
              <a:rPr sz="2400" b="1" spc="-85" dirty="0">
                <a:solidFill>
                  <a:srgbClr val="093B92"/>
                </a:solidFill>
                <a:latin typeface="Arial"/>
                <a:cs typeface="Arial"/>
              </a:rPr>
              <a:t> </a:t>
            </a:r>
            <a:r>
              <a:rPr sz="2400" b="1" spc="-25" dirty="0">
                <a:solidFill>
                  <a:srgbClr val="093B92"/>
                </a:solidFill>
                <a:latin typeface="Arial"/>
                <a:cs typeface="Arial"/>
              </a:rPr>
              <a:t>do?</a:t>
            </a:r>
            <a:endParaRPr sz="2400">
              <a:latin typeface="Arial"/>
              <a:cs typeface="Arial"/>
            </a:endParaRPr>
          </a:p>
          <a:p>
            <a:pPr marL="767080" marR="5080" indent="1120775">
              <a:lnSpc>
                <a:spcPct val="200199"/>
              </a:lnSpc>
              <a:spcBef>
                <a:spcPts val="2085"/>
              </a:spcBef>
            </a:pPr>
            <a:r>
              <a:rPr sz="2400" u="sng" spc="-10" dirty="0">
                <a:solidFill>
                  <a:srgbClr val="0096A7"/>
                </a:solidFill>
                <a:uFill>
                  <a:solidFill>
                    <a:srgbClr val="0096A7"/>
                  </a:solidFill>
                </a:uFill>
                <a:latin typeface="Microsoft Sans Serif"/>
                <a:cs typeface="Microsoft Sans Serif"/>
                <a:hlinkClick r:id="rId2"/>
              </a:rPr>
              <a:t>ccash@zmail.iitm.ac.in</a:t>
            </a:r>
            <a:r>
              <a:rPr sz="2400" spc="600" dirty="0">
                <a:solidFill>
                  <a:srgbClr val="0096A7"/>
                </a:solidFill>
                <a:latin typeface="Microsoft Sans Serif"/>
                <a:cs typeface="Microsoft Sans Serif"/>
              </a:rPr>
              <a:t> </a:t>
            </a:r>
            <a:r>
              <a:rPr sz="2400" u="sng" dirty="0">
                <a:solidFill>
                  <a:srgbClr val="0096A7"/>
                </a:solidFill>
                <a:uFill>
                  <a:solidFill>
                    <a:srgbClr val="0096A7"/>
                  </a:solidFill>
                </a:uFill>
                <a:latin typeface="Microsoft Sans Serif"/>
                <a:cs typeface="Microsoft Sans Serif"/>
              </a:rPr>
              <a:t>Contact</a:t>
            </a:r>
            <a:r>
              <a:rPr sz="2400" u="sng" spc="-95" dirty="0">
                <a:solidFill>
                  <a:srgbClr val="0096A7"/>
                </a:solidFill>
                <a:uFill>
                  <a:solidFill>
                    <a:srgbClr val="0096A7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2400" u="sng" dirty="0">
                <a:solidFill>
                  <a:srgbClr val="0096A7"/>
                </a:solidFill>
                <a:uFill>
                  <a:solidFill>
                    <a:srgbClr val="0096A7"/>
                  </a:solidFill>
                </a:uFill>
                <a:latin typeface="Microsoft Sans Serif"/>
                <a:cs typeface="Microsoft Sans Serif"/>
              </a:rPr>
              <a:t>:</a:t>
            </a:r>
            <a:r>
              <a:rPr sz="2400" u="sng" spc="-20" dirty="0">
                <a:solidFill>
                  <a:srgbClr val="0096A7"/>
                </a:solidFill>
                <a:uFill>
                  <a:solidFill>
                    <a:srgbClr val="0096A7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2400" u="sng" dirty="0">
                <a:solidFill>
                  <a:srgbClr val="0096A7"/>
                </a:solidFill>
                <a:uFill>
                  <a:solidFill>
                    <a:srgbClr val="0096A7"/>
                  </a:solidFill>
                </a:uFill>
                <a:latin typeface="Microsoft Sans Serif"/>
                <a:cs typeface="Microsoft Sans Serif"/>
              </a:rPr>
              <a:t>94985</a:t>
            </a:r>
            <a:r>
              <a:rPr sz="2400" u="sng" spc="-5" dirty="0">
                <a:solidFill>
                  <a:srgbClr val="0096A7"/>
                </a:solidFill>
                <a:uFill>
                  <a:solidFill>
                    <a:srgbClr val="0096A7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2400" u="sng" dirty="0">
                <a:solidFill>
                  <a:srgbClr val="0096A7"/>
                </a:solidFill>
                <a:uFill>
                  <a:solidFill>
                    <a:srgbClr val="0096A7"/>
                  </a:solidFill>
                </a:uFill>
                <a:latin typeface="Microsoft Sans Serif"/>
                <a:cs typeface="Microsoft Sans Serif"/>
              </a:rPr>
              <a:t>99700</a:t>
            </a:r>
            <a:r>
              <a:rPr sz="2400" u="sng" spc="-40" dirty="0">
                <a:solidFill>
                  <a:srgbClr val="0096A7"/>
                </a:solidFill>
                <a:uFill>
                  <a:solidFill>
                    <a:srgbClr val="0096A7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2400" u="sng" dirty="0">
                <a:solidFill>
                  <a:srgbClr val="0096A7"/>
                </a:solidFill>
                <a:uFill>
                  <a:solidFill>
                    <a:srgbClr val="0096A7"/>
                  </a:solidFill>
                </a:uFill>
                <a:latin typeface="Microsoft Sans Serif"/>
                <a:cs typeface="Microsoft Sans Serif"/>
              </a:rPr>
              <a:t>/</a:t>
            </a:r>
            <a:r>
              <a:rPr sz="2400" u="sng" spc="10" dirty="0">
                <a:solidFill>
                  <a:srgbClr val="0096A7"/>
                </a:solidFill>
                <a:uFill>
                  <a:solidFill>
                    <a:srgbClr val="0096A7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2400" u="sng" dirty="0">
                <a:solidFill>
                  <a:srgbClr val="0096A7"/>
                </a:solidFill>
                <a:uFill>
                  <a:solidFill>
                    <a:srgbClr val="0096A7"/>
                  </a:solidFill>
                </a:uFill>
                <a:latin typeface="Microsoft Sans Serif"/>
                <a:cs typeface="Microsoft Sans Serif"/>
              </a:rPr>
              <a:t>044</a:t>
            </a:r>
            <a:r>
              <a:rPr sz="2400" u="sng" spc="-40" dirty="0">
                <a:solidFill>
                  <a:srgbClr val="0096A7"/>
                </a:solidFill>
                <a:uFill>
                  <a:solidFill>
                    <a:srgbClr val="0096A7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2400" u="sng" dirty="0">
                <a:solidFill>
                  <a:srgbClr val="0096A7"/>
                </a:solidFill>
                <a:uFill>
                  <a:solidFill>
                    <a:srgbClr val="0096A7"/>
                  </a:solidFill>
                </a:uFill>
                <a:latin typeface="Microsoft Sans Serif"/>
                <a:cs typeface="Microsoft Sans Serif"/>
              </a:rPr>
              <a:t>2257</a:t>
            </a:r>
            <a:r>
              <a:rPr sz="2400" u="sng" spc="-15" dirty="0">
                <a:solidFill>
                  <a:srgbClr val="0096A7"/>
                </a:solidFill>
                <a:uFill>
                  <a:solidFill>
                    <a:srgbClr val="0096A7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2400" u="sng" spc="-20" dirty="0">
                <a:solidFill>
                  <a:srgbClr val="0096A7"/>
                </a:solidFill>
                <a:uFill>
                  <a:solidFill>
                    <a:srgbClr val="0096A7"/>
                  </a:solidFill>
                </a:uFill>
                <a:latin typeface="Microsoft Sans Serif"/>
                <a:cs typeface="Microsoft Sans Serif"/>
              </a:rPr>
              <a:t>8345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0916" y="2409444"/>
            <a:ext cx="9903460" cy="2162810"/>
          </a:xfrm>
          <a:prstGeom prst="rect">
            <a:avLst/>
          </a:prstGeom>
          <a:solidFill>
            <a:srgbClr val="F8F8F8"/>
          </a:solidFill>
        </p:spPr>
        <p:txBody>
          <a:bodyPr vert="horz" wrap="square" lIns="0" tIns="32384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254"/>
              </a:spcBef>
            </a:pPr>
            <a:r>
              <a:rPr sz="2700" b="1" dirty="0">
                <a:solidFill>
                  <a:srgbClr val="203539"/>
                </a:solidFill>
                <a:latin typeface="Arial"/>
                <a:cs typeface="Arial"/>
              </a:rPr>
              <a:t>Internal</a:t>
            </a:r>
            <a:r>
              <a:rPr sz="2700" b="1" spc="10" dirty="0">
                <a:solidFill>
                  <a:srgbClr val="203539"/>
                </a:solidFill>
                <a:latin typeface="Arial"/>
                <a:cs typeface="Arial"/>
              </a:rPr>
              <a:t> </a:t>
            </a:r>
            <a:r>
              <a:rPr sz="2700" b="1" dirty="0">
                <a:solidFill>
                  <a:srgbClr val="203539"/>
                </a:solidFill>
                <a:latin typeface="Arial"/>
                <a:cs typeface="Arial"/>
              </a:rPr>
              <a:t>Complaints</a:t>
            </a:r>
            <a:r>
              <a:rPr sz="2700" b="1" spc="25" dirty="0">
                <a:solidFill>
                  <a:srgbClr val="203539"/>
                </a:solidFill>
                <a:latin typeface="Arial"/>
                <a:cs typeface="Arial"/>
              </a:rPr>
              <a:t> </a:t>
            </a:r>
            <a:r>
              <a:rPr sz="2700" b="1" spc="-10" dirty="0">
                <a:solidFill>
                  <a:srgbClr val="203539"/>
                </a:solidFill>
                <a:latin typeface="Arial"/>
                <a:cs typeface="Arial"/>
              </a:rPr>
              <a:t>Committee</a:t>
            </a:r>
            <a:endParaRPr sz="2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2700">
              <a:latin typeface="Arial"/>
              <a:cs typeface="Arial"/>
            </a:endParaRPr>
          </a:p>
          <a:p>
            <a:pPr marL="76200" marR="1454150">
              <a:lnSpc>
                <a:spcPct val="101200"/>
              </a:lnSpc>
            </a:pPr>
            <a:r>
              <a:rPr sz="2700" b="1" dirty="0">
                <a:solidFill>
                  <a:srgbClr val="203539"/>
                </a:solidFill>
                <a:latin typeface="Arial"/>
                <a:cs typeface="Arial"/>
              </a:rPr>
              <a:t>Complaints</a:t>
            </a:r>
            <a:r>
              <a:rPr sz="2700" b="1" spc="25" dirty="0">
                <a:solidFill>
                  <a:srgbClr val="203539"/>
                </a:solidFill>
                <a:latin typeface="Arial"/>
                <a:cs typeface="Arial"/>
              </a:rPr>
              <a:t> </a:t>
            </a:r>
            <a:r>
              <a:rPr sz="2700" b="1" dirty="0">
                <a:solidFill>
                  <a:srgbClr val="203539"/>
                </a:solidFill>
                <a:latin typeface="Arial"/>
                <a:cs typeface="Arial"/>
              </a:rPr>
              <a:t>Committee</a:t>
            </a:r>
            <a:r>
              <a:rPr sz="2700" b="1" spc="-10" dirty="0">
                <a:solidFill>
                  <a:srgbClr val="203539"/>
                </a:solidFill>
                <a:latin typeface="Arial"/>
                <a:cs typeface="Arial"/>
              </a:rPr>
              <a:t> </a:t>
            </a:r>
            <a:r>
              <a:rPr sz="2700" b="1" dirty="0">
                <a:solidFill>
                  <a:srgbClr val="203539"/>
                </a:solidFill>
                <a:latin typeface="Arial"/>
                <a:cs typeface="Arial"/>
              </a:rPr>
              <a:t>Against</a:t>
            </a:r>
            <a:r>
              <a:rPr sz="2700" b="1" spc="55" dirty="0">
                <a:solidFill>
                  <a:srgbClr val="203539"/>
                </a:solidFill>
                <a:latin typeface="Arial"/>
                <a:cs typeface="Arial"/>
              </a:rPr>
              <a:t> </a:t>
            </a:r>
            <a:r>
              <a:rPr sz="2700" b="1" dirty="0">
                <a:solidFill>
                  <a:srgbClr val="203539"/>
                </a:solidFill>
                <a:latin typeface="Arial"/>
                <a:cs typeface="Arial"/>
              </a:rPr>
              <a:t>Sexual</a:t>
            </a:r>
            <a:r>
              <a:rPr sz="2700" b="1" spc="-80" dirty="0">
                <a:solidFill>
                  <a:srgbClr val="203539"/>
                </a:solidFill>
                <a:latin typeface="Arial"/>
                <a:cs typeface="Arial"/>
              </a:rPr>
              <a:t> </a:t>
            </a:r>
            <a:r>
              <a:rPr sz="2700" b="1" spc="-10" dirty="0">
                <a:solidFill>
                  <a:srgbClr val="203539"/>
                </a:solidFill>
                <a:latin typeface="Arial"/>
                <a:cs typeface="Arial"/>
              </a:rPr>
              <a:t>Harassment (CCASH)</a:t>
            </a:r>
            <a:endParaRPr sz="2700">
              <a:latin typeface="Arial"/>
              <a:cs typeface="Arial"/>
            </a:endParaRPr>
          </a:p>
          <a:p>
            <a:pPr marL="76200">
              <a:lnSpc>
                <a:spcPct val="100000"/>
              </a:lnSpc>
              <a:spcBef>
                <a:spcPts val="325"/>
              </a:spcBef>
            </a:pPr>
            <a:r>
              <a:rPr sz="2700" b="1" dirty="0">
                <a:solidFill>
                  <a:srgbClr val="203539"/>
                </a:solidFill>
                <a:latin typeface="Arial"/>
                <a:cs typeface="Arial"/>
              </a:rPr>
              <a:t>@</a:t>
            </a:r>
            <a:r>
              <a:rPr sz="2700" b="1" spc="20" dirty="0">
                <a:solidFill>
                  <a:srgbClr val="203539"/>
                </a:solidFill>
                <a:latin typeface="Arial"/>
                <a:cs typeface="Arial"/>
              </a:rPr>
              <a:t> </a:t>
            </a:r>
            <a:r>
              <a:rPr sz="2700" b="1" dirty="0">
                <a:solidFill>
                  <a:srgbClr val="203539"/>
                </a:solidFill>
                <a:latin typeface="Arial"/>
                <a:cs typeface="Arial"/>
              </a:rPr>
              <a:t>IIT</a:t>
            </a:r>
            <a:r>
              <a:rPr sz="2700" b="1" spc="-40" dirty="0">
                <a:solidFill>
                  <a:srgbClr val="203539"/>
                </a:solidFill>
                <a:latin typeface="Arial"/>
                <a:cs typeface="Arial"/>
              </a:rPr>
              <a:t> </a:t>
            </a:r>
            <a:r>
              <a:rPr sz="2700" b="1" spc="-10" dirty="0">
                <a:solidFill>
                  <a:srgbClr val="203539"/>
                </a:solidFill>
                <a:latin typeface="Arial"/>
                <a:cs typeface="Arial"/>
              </a:rPr>
              <a:t>Madras</a:t>
            </a:r>
            <a:endParaRPr sz="27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646919" y="201168"/>
            <a:ext cx="726948" cy="100584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57250" rIns="0" bIns="0" rtlCol="0">
            <a:spAutoFit/>
          </a:bodyPr>
          <a:lstStyle/>
          <a:p>
            <a:pPr marL="460375">
              <a:lnSpc>
                <a:spcPct val="100000"/>
              </a:lnSpc>
              <a:spcBef>
                <a:spcPts val="105"/>
              </a:spcBef>
            </a:pPr>
            <a:r>
              <a:rPr dirty="0"/>
              <a:t>What</a:t>
            </a:r>
            <a:r>
              <a:rPr spc="-180" dirty="0"/>
              <a:t> </a:t>
            </a:r>
            <a:r>
              <a:rPr dirty="0"/>
              <a:t>to</a:t>
            </a:r>
            <a:r>
              <a:rPr spc="-100" dirty="0"/>
              <a:t> </a:t>
            </a:r>
            <a:r>
              <a:rPr dirty="0"/>
              <a:t>do</a:t>
            </a:r>
            <a:r>
              <a:rPr spc="-70" dirty="0"/>
              <a:t> </a:t>
            </a:r>
            <a:r>
              <a:rPr dirty="0"/>
              <a:t>if</a:t>
            </a:r>
            <a:r>
              <a:rPr spc="-110" dirty="0"/>
              <a:t> </a:t>
            </a:r>
            <a:r>
              <a:rPr dirty="0"/>
              <a:t>you</a:t>
            </a:r>
            <a:r>
              <a:rPr spc="-30" dirty="0"/>
              <a:t> </a:t>
            </a:r>
            <a:r>
              <a:rPr dirty="0"/>
              <a:t>happen</a:t>
            </a:r>
            <a:r>
              <a:rPr spc="-30" dirty="0"/>
              <a:t> </a:t>
            </a:r>
            <a:r>
              <a:rPr dirty="0"/>
              <a:t>to</a:t>
            </a:r>
            <a:r>
              <a:rPr spc="-100" dirty="0"/>
              <a:t> </a:t>
            </a:r>
            <a:r>
              <a:rPr dirty="0"/>
              <a:t>get</a:t>
            </a:r>
            <a:r>
              <a:rPr spc="-80" dirty="0"/>
              <a:t> </a:t>
            </a:r>
            <a:r>
              <a:rPr dirty="0"/>
              <a:t>harassed</a:t>
            </a:r>
            <a:r>
              <a:rPr spc="-110" dirty="0"/>
              <a:t> </a:t>
            </a:r>
            <a:r>
              <a:rPr spc="-50" dirty="0"/>
              <a:t>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61899" y="2091903"/>
            <a:ext cx="9949180" cy="28486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5080" indent="-274320">
              <a:lnSpc>
                <a:spcPct val="150100"/>
              </a:lnSpc>
              <a:spcBef>
                <a:spcPts val="95"/>
              </a:spcBef>
              <a:buClr>
                <a:srgbClr val="585858"/>
              </a:buClr>
              <a:buSzPct val="75000"/>
              <a:buChar char="●"/>
              <a:tabLst>
                <a:tab pos="286385" algn="l"/>
                <a:tab pos="1059815" algn="l"/>
                <a:tab pos="1379855" algn="l"/>
                <a:tab pos="2280920" algn="l"/>
                <a:tab pos="2669540" algn="l"/>
                <a:tab pos="3099435" algn="l"/>
                <a:tab pos="3904615" algn="l"/>
                <a:tab pos="4293235" algn="l"/>
                <a:tab pos="5203825" algn="l"/>
                <a:tab pos="6781800" algn="l"/>
                <a:tab pos="7257415" algn="l"/>
                <a:tab pos="8469630" algn="l"/>
                <a:tab pos="9023350" algn="l"/>
              </a:tabLst>
            </a:pPr>
            <a:r>
              <a:rPr sz="2000" spc="-20" dirty="0">
                <a:latin typeface="Microsoft Sans Serif"/>
                <a:cs typeface="Microsoft Sans Serif"/>
              </a:rPr>
              <a:t>Keep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50" dirty="0">
                <a:latin typeface="Microsoft Sans Serif"/>
                <a:cs typeface="Microsoft Sans Serif"/>
              </a:rPr>
              <a:t>a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10" dirty="0">
                <a:latin typeface="Microsoft Sans Serif"/>
                <a:cs typeface="Microsoft Sans Serif"/>
              </a:rPr>
              <a:t>record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25" dirty="0">
                <a:latin typeface="Microsoft Sans Serif"/>
                <a:cs typeface="Microsoft Sans Serif"/>
              </a:rPr>
              <a:t>of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25" dirty="0">
                <a:latin typeface="Microsoft Sans Serif"/>
                <a:cs typeface="Microsoft Sans Serif"/>
              </a:rPr>
              <a:t>all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10" dirty="0">
                <a:latin typeface="Microsoft Sans Serif"/>
                <a:cs typeface="Microsoft Sans Serif"/>
              </a:rPr>
              <a:t>notes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25" dirty="0">
                <a:latin typeface="Microsoft Sans Serif"/>
                <a:cs typeface="Microsoft Sans Serif"/>
              </a:rPr>
              <a:t>of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10" dirty="0">
                <a:latin typeface="Microsoft Sans Serif"/>
                <a:cs typeface="Microsoft Sans Serif"/>
              </a:rPr>
              <a:t>sexual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10" dirty="0">
                <a:latin typeface="Microsoft Sans Serif"/>
                <a:cs typeface="Microsoft Sans Serif"/>
              </a:rPr>
              <a:t>harassment,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25" dirty="0">
                <a:latin typeface="Microsoft Sans Serif"/>
                <a:cs typeface="Microsoft Sans Serif"/>
              </a:rPr>
              <a:t>for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10" dirty="0">
                <a:latin typeface="Microsoft Sans Serif"/>
                <a:cs typeface="Microsoft Sans Serif"/>
              </a:rPr>
              <a:t>example,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20" dirty="0">
                <a:latin typeface="Microsoft Sans Serif"/>
                <a:cs typeface="Microsoft Sans Serif"/>
              </a:rPr>
              <a:t>call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10" dirty="0">
                <a:latin typeface="Microsoft Sans Serif"/>
                <a:cs typeface="Microsoft Sans Serif"/>
              </a:rPr>
              <a:t>records, </a:t>
            </a:r>
            <a:r>
              <a:rPr sz="2000" dirty="0">
                <a:latin typeface="Microsoft Sans Serif"/>
                <a:cs typeface="Microsoft Sans Serif"/>
              </a:rPr>
              <a:t>WhatsApp</a:t>
            </a:r>
            <a:r>
              <a:rPr sz="2000" spc="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messages,</a:t>
            </a:r>
            <a:r>
              <a:rPr sz="2000" spc="6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photos/</a:t>
            </a:r>
            <a:r>
              <a:rPr sz="2000" spc="9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videos,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emails,</a:t>
            </a:r>
            <a:r>
              <a:rPr sz="2000" spc="1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Facebook</a:t>
            </a:r>
            <a:r>
              <a:rPr sz="2000" spc="114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posts,</a:t>
            </a:r>
            <a:r>
              <a:rPr sz="2000" spc="5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Instagram</a:t>
            </a:r>
            <a:r>
              <a:rPr sz="2000" spc="8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posts</a:t>
            </a:r>
            <a:r>
              <a:rPr sz="2000" spc="100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etc.</a:t>
            </a:r>
            <a:endParaRPr sz="2000" dirty="0">
              <a:latin typeface="Microsoft Sans Serif"/>
              <a:cs typeface="Microsoft Sans Serif"/>
            </a:endParaRPr>
          </a:p>
          <a:p>
            <a:pPr marL="286385" indent="-273685">
              <a:lnSpc>
                <a:spcPct val="100000"/>
              </a:lnSpc>
              <a:spcBef>
                <a:spcPts val="1200"/>
              </a:spcBef>
              <a:buClr>
                <a:srgbClr val="585858"/>
              </a:buClr>
              <a:buSzPct val="75000"/>
              <a:buChar char="●"/>
              <a:tabLst>
                <a:tab pos="286385" algn="l"/>
              </a:tabLst>
            </a:pPr>
            <a:r>
              <a:rPr sz="2000" dirty="0">
                <a:latin typeface="Microsoft Sans Serif"/>
                <a:cs typeface="Microsoft Sans Serif"/>
              </a:rPr>
              <a:t>Send</a:t>
            </a:r>
            <a:r>
              <a:rPr sz="2000" spc="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</a:t>
            </a:r>
            <a:r>
              <a:rPr sz="2000" spc="6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written</a:t>
            </a:r>
            <a:r>
              <a:rPr sz="2000" spc="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complaint</a:t>
            </a:r>
            <a:r>
              <a:rPr sz="2000" spc="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to</a:t>
            </a:r>
            <a:r>
              <a:rPr sz="2000" spc="60" dirty="0">
                <a:latin typeface="Microsoft Sans Serif"/>
                <a:cs typeface="Microsoft Sans Serif"/>
              </a:rPr>
              <a:t> </a:t>
            </a:r>
            <a:r>
              <a:rPr sz="2000" u="sng" spc="-10" dirty="0">
                <a:solidFill>
                  <a:srgbClr val="0096A7"/>
                </a:solidFill>
                <a:uFill>
                  <a:solidFill>
                    <a:srgbClr val="0096A7"/>
                  </a:solidFill>
                </a:uFill>
                <a:latin typeface="Microsoft Sans Serif"/>
                <a:cs typeface="Microsoft Sans Serif"/>
                <a:hlinkClick r:id="rId2"/>
              </a:rPr>
              <a:t>ccash@zmail.iitm.ac.in</a:t>
            </a:r>
            <a:endParaRPr sz="2000" dirty="0">
              <a:latin typeface="Microsoft Sans Serif"/>
              <a:cs typeface="Microsoft Sans Serif"/>
            </a:endParaRPr>
          </a:p>
          <a:p>
            <a:pPr marL="286385" indent="-273685">
              <a:lnSpc>
                <a:spcPct val="100000"/>
              </a:lnSpc>
              <a:spcBef>
                <a:spcPts val="1420"/>
              </a:spcBef>
              <a:buClr>
                <a:srgbClr val="585858"/>
              </a:buClr>
              <a:buSzPct val="75000"/>
              <a:buChar char="●"/>
              <a:tabLst>
                <a:tab pos="286385" algn="l"/>
              </a:tabLst>
            </a:pPr>
            <a:r>
              <a:rPr sz="2000" dirty="0">
                <a:latin typeface="Microsoft Sans Serif"/>
                <a:cs typeface="Microsoft Sans Serif"/>
              </a:rPr>
              <a:t>Contact</a:t>
            </a:r>
            <a:r>
              <a:rPr sz="2000" spc="6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</a:t>
            </a:r>
            <a:r>
              <a:rPr sz="2000" spc="15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member</a:t>
            </a:r>
            <a:r>
              <a:rPr sz="2000" spc="6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of</a:t>
            </a:r>
            <a:r>
              <a:rPr sz="2000" spc="9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CCASH</a:t>
            </a:r>
            <a:r>
              <a:rPr sz="2000" spc="19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over</a:t>
            </a:r>
            <a:r>
              <a:rPr sz="2000" spc="5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phone.</a:t>
            </a:r>
            <a:endParaRPr sz="2000" dirty="0">
              <a:latin typeface="Microsoft Sans Serif"/>
              <a:cs typeface="Microsoft Sans Serif"/>
            </a:endParaRPr>
          </a:p>
          <a:p>
            <a:pPr marL="286385" indent="-273685">
              <a:lnSpc>
                <a:spcPct val="100000"/>
              </a:lnSpc>
              <a:spcBef>
                <a:spcPts val="1385"/>
              </a:spcBef>
              <a:buClr>
                <a:srgbClr val="585858"/>
              </a:buClr>
              <a:buSzPct val="75000"/>
              <a:buChar char="●"/>
              <a:tabLst>
                <a:tab pos="286385" algn="l"/>
              </a:tabLst>
            </a:pPr>
            <a:r>
              <a:rPr sz="2000" dirty="0">
                <a:latin typeface="Microsoft Sans Serif"/>
                <a:cs typeface="Microsoft Sans Serif"/>
              </a:rPr>
              <a:t>For</a:t>
            </a:r>
            <a:r>
              <a:rPr sz="2000" spc="-6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more</a:t>
            </a:r>
            <a:r>
              <a:rPr sz="2000" spc="-7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details,</a:t>
            </a:r>
            <a:r>
              <a:rPr sz="2000" spc="-9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please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visit</a:t>
            </a:r>
            <a:r>
              <a:rPr sz="2000" spc="-1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the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IIT</a:t>
            </a:r>
            <a:r>
              <a:rPr sz="2000" spc="-4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Madras</a:t>
            </a:r>
            <a:r>
              <a:rPr sz="2000" spc="-10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website</a:t>
            </a:r>
            <a:r>
              <a:rPr sz="2000" spc="-114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below:</a:t>
            </a:r>
            <a:endParaRPr sz="2000" dirty="0">
              <a:latin typeface="Microsoft Sans Serif"/>
              <a:cs typeface="Microsoft Sans Serif"/>
            </a:endParaRPr>
          </a:p>
          <a:p>
            <a:pPr marL="286385" indent="-273685">
              <a:lnSpc>
                <a:spcPct val="100000"/>
              </a:lnSpc>
              <a:spcBef>
                <a:spcPts val="1415"/>
              </a:spcBef>
              <a:buClr>
                <a:srgbClr val="585858"/>
              </a:buClr>
              <a:buSzPct val="75000"/>
              <a:buFont typeface="Microsoft Sans Serif"/>
              <a:buChar char="●"/>
              <a:tabLst>
                <a:tab pos="286385" algn="l"/>
              </a:tabLst>
            </a:pPr>
            <a:r>
              <a:rPr sz="2000" b="1" spc="-10" dirty="0">
                <a:latin typeface="Arial"/>
                <a:cs typeface="Arial"/>
              </a:rPr>
              <a:t>https://</a:t>
            </a:r>
            <a:r>
              <a:rPr sz="2000" b="1" spc="-10" dirty="0">
                <a:latin typeface="Arial"/>
                <a:cs typeface="Arial"/>
                <a:hlinkClick r:id="rId3"/>
              </a:rPr>
              <a:t>www.iitm.ac.in/the-institute/administration/complaint-committee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23722" y="5712978"/>
            <a:ext cx="7798434" cy="885825"/>
          </a:xfrm>
          <a:prstGeom prst="rect">
            <a:avLst/>
          </a:prstGeom>
        </p:spPr>
        <p:txBody>
          <a:bodyPr vert="horz" wrap="square" lIns="0" tIns="137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2000" dirty="0">
                <a:solidFill>
                  <a:srgbClr val="0000FF"/>
                </a:solidFill>
                <a:latin typeface="Microsoft Sans Serif"/>
                <a:cs typeface="Microsoft Sans Serif"/>
              </a:rPr>
              <a:t>DO</a:t>
            </a:r>
            <a:r>
              <a:rPr sz="2000" spc="90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0000FF"/>
                </a:solidFill>
                <a:latin typeface="Microsoft Sans Serif"/>
                <a:cs typeface="Microsoft Sans Serif"/>
              </a:rPr>
              <a:t>NOT</a:t>
            </a:r>
            <a:r>
              <a:rPr sz="2000" spc="70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0000FF"/>
                </a:solidFill>
                <a:latin typeface="Microsoft Sans Serif"/>
                <a:cs typeface="Microsoft Sans Serif"/>
              </a:rPr>
              <a:t>feel</a:t>
            </a:r>
            <a:r>
              <a:rPr sz="2000" spc="65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0000FF"/>
                </a:solidFill>
                <a:latin typeface="Microsoft Sans Serif"/>
                <a:cs typeface="Microsoft Sans Serif"/>
              </a:rPr>
              <a:t>embarrassed</a:t>
            </a:r>
            <a:r>
              <a:rPr sz="2000" spc="10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0000FF"/>
                </a:solidFill>
                <a:latin typeface="Microsoft Sans Serif"/>
                <a:cs typeface="Microsoft Sans Serif"/>
              </a:rPr>
              <a:t>to</a:t>
            </a:r>
            <a:r>
              <a:rPr sz="2000" spc="75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0000FF"/>
                </a:solidFill>
                <a:latin typeface="Microsoft Sans Serif"/>
                <a:cs typeface="Microsoft Sans Serif"/>
              </a:rPr>
              <a:t>complain.</a:t>
            </a:r>
            <a:endParaRPr sz="20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990"/>
              </a:spcBef>
            </a:pPr>
            <a:r>
              <a:rPr sz="2000" dirty="0">
                <a:solidFill>
                  <a:srgbClr val="0000FF"/>
                </a:solidFill>
                <a:latin typeface="Microsoft Sans Serif"/>
                <a:cs typeface="Microsoft Sans Serif"/>
              </a:rPr>
              <a:t>Freedom</a:t>
            </a:r>
            <a:r>
              <a:rPr sz="2000" spc="75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0000FF"/>
                </a:solidFill>
                <a:latin typeface="Microsoft Sans Serif"/>
                <a:cs typeface="Microsoft Sans Serif"/>
              </a:rPr>
              <a:t>from</a:t>
            </a:r>
            <a:r>
              <a:rPr sz="2000" spc="50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0000FF"/>
                </a:solidFill>
                <a:latin typeface="Microsoft Sans Serif"/>
                <a:cs typeface="Microsoft Sans Serif"/>
              </a:rPr>
              <a:t>harassment</a:t>
            </a:r>
            <a:r>
              <a:rPr sz="2000" spc="-20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0000FF"/>
                </a:solidFill>
                <a:latin typeface="Microsoft Sans Serif"/>
                <a:cs typeface="Microsoft Sans Serif"/>
              </a:rPr>
              <a:t>at</a:t>
            </a:r>
            <a:r>
              <a:rPr sz="2000" spc="80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0000FF"/>
                </a:solidFill>
                <a:latin typeface="Microsoft Sans Serif"/>
                <a:cs typeface="Microsoft Sans Serif"/>
              </a:rPr>
              <a:t>the</a:t>
            </a:r>
            <a:r>
              <a:rPr sz="2000" spc="60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0000FF"/>
                </a:solidFill>
                <a:latin typeface="Microsoft Sans Serif"/>
                <a:cs typeface="Microsoft Sans Serif"/>
              </a:rPr>
              <a:t>workplace</a:t>
            </a:r>
            <a:r>
              <a:rPr sz="2000" spc="135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0000FF"/>
                </a:solidFill>
                <a:latin typeface="Microsoft Sans Serif"/>
                <a:cs typeface="Microsoft Sans Serif"/>
              </a:rPr>
              <a:t>is</a:t>
            </a:r>
            <a:r>
              <a:rPr sz="2000" spc="60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0000FF"/>
                </a:solidFill>
                <a:latin typeface="Microsoft Sans Serif"/>
                <a:cs typeface="Microsoft Sans Serif"/>
              </a:rPr>
              <a:t>a</a:t>
            </a:r>
            <a:r>
              <a:rPr sz="2000" spc="95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0000FF"/>
                </a:solidFill>
                <a:latin typeface="Microsoft Sans Serif"/>
                <a:cs typeface="Microsoft Sans Serif"/>
              </a:rPr>
              <a:t>Fundamental</a:t>
            </a:r>
            <a:r>
              <a:rPr sz="2000" spc="20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0000FF"/>
                </a:solidFill>
                <a:latin typeface="Microsoft Sans Serif"/>
                <a:cs typeface="Microsoft Sans Serif"/>
              </a:rPr>
              <a:t>Right.</a:t>
            </a:r>
            <a:endParaRPr sz="2000" dirty="0">
              <a:latin typeface="Microsoft Sans Serif"/>
              <a:cs typeface="Microsoft Sans Serif"/>
            </a:endParaRPr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765792" y="201168"/>
            <a:ext cx="736092" cy="101498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56869" rIns="0" bIns="0" rtlCol="0">
            <a:spAutoFit/>
          </a:bodyPr>
          <a:lstStyle/>
          <a:p>
            <a:pPr marL="1381760">
              <a:lnSpc>
                <a:spcPct val="100000"/>
              </a:lnSpc>
              <a:spcBef>
                <a:spcPts val="100"/>
              </a:spcBef>
            </a:pPr>
            <a:r>
              <a:rPr dirty="0"/>
              <a:t>Who</a:t>
            </a:r>
            <a:r>
              <a:rPr spc="-220" dirty="0"/>
              <a:t> </a:t>
            </a:r>
            <a:r>
              <a:rPr dirty="0"/>
              <a:t>can</a:t>
            </a:r>
            <a:r>
              <a:rPr spc="-130" dirty="0"/>
              <a:t> </a:t>
            </a:r>
            <a:r>
              <a:rPr dirty="0"/>
              <a:t>approach</a:t>
            </a:r>
            <a:r>
              <a:rPr spc="-90" dirty="0"/>
              <a:t> </a:t>
            </a:r>
            <a:r>
              <a:rPr spc="-10" dirty="0"/>
              <a:t>ICC/CCASH?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207255" y="7090968"/>
            <a:ext cx="2549525" cy="2070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dirty="0">
                <a:latin typeface="Microsoft Sans Serif"/>
                <a:cs typeface="Microsoft Sans Serif"/>
              </a:rPr>
              <a:t>Source:</a:t>
            </a:r>
            <a:r>
              <a:rPr sz="1150" spc="185" dirty="0">
                <a:latin typeface="Microsoft Sans Serif"/>
                <a:cs typeface="Microsoft Sans Serif"/>
              </a:rPr>
              <a:t> </a:t>
            </a:r>
            <a:r>
              <a:rPr sz="1150" dirty="0">
                <a:latin typeface="Microsoft Sans Serif"/>
                <a:cs typeface="Microsoft Sans Serif"/>
              </a:rPr>
              <a:t>Taken</a:t>
            </a:r>
            <a:r>
              <a:rPr sz="1150" spc="180" dirty="0">
                <a:latin typeface="Microsoft Sans Serif"/>
                <a:cs typeface="Microsoft Sans Serif"/>
              </a:rPr>
              <a:t> </a:t>
            </a:r>
            <a:r>
              <a:rPr sz="1150" dirty="0">
                <a:latin typeface="Microsoft Sans Serif"/>
                <a:cs typeface="Microsoft Sans Serif"/>
              </a:rPr>
              <a:t>from</a:t>
            </a:r>
            <a:r>
              <a:rPr sz="1150" spc="100" dirty="0">
                <a:latin typeface="Microsoft Sans Serif"/>
                <a:cs typeface="Microsoft Sans Serif"/>
              </a:rPr>
              <a:t> </a:t>
            </a:r>
            <a:r>
              <a:rPr sz="1150" dirty="0">
                <a:latin typeface="Microsoft Sans Serif"/>
                <a:cs typeface="Microsoft Sans Serif"/>
              </a:rPr>
              <a:t>POSH</a:t>
            </a:r>
            <a:r>
              <a:rPr sz="1150" spc="80" dirty="0">
                <a:latin typeface="Microsoft Sans Serif"/>
                <a:cs typeface="Microsoft Sans Serif"/>
              </a:rPr>
              <a:t> </a:t>
            </a:r>
            <a:r>
              <a:rPr sz="1150" spc="-10" dirty="0">
                <a:latin typeface="Microsoft Sans Serif"/>
                <a:cs typeface="Microsoft Sans Serif"/>
              </a:rPr>
              <a:t>Handbook</a:t>
            </a:r>
            <a:endParaRPr sz="115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24059" y="201168"/>
            <a:ext cx="740664" cy="101498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973067" y="2331720"/>
            <a:ext cx="2743200" cy="690880"/>
          </a:xfrm>
          <a:prstGeom prst="rect">
            <a:avLst/>
          </a:prstGeom>
          <a:solidFill>
            <a:srgbClr val="EBF0DE"/>
          </a:solidFill>
          <a:ln w="27432">
            <a:solidFill>
              <a:srgbClr val="1C334E"/>
            </a:solidFill>
          </a:ln>
        </p:spPr>
        <p:txBody>
          <a:bodyPr vert="horz" wrap="square" lIns="0" tIns="160020" rIns="0" bIns="0" rtlCol="0">
            <a:spAutoFit/>
          </a:bodyPr>
          <a:lstStyle/>
          <a:p>
            <a:pPr marL="324485">
              <a:lnSpc>
                <a:spcPct val="100000"/>
              </a:lnSpc>
              <a:spcBef>
                <a:spcPts val="1260"/>
              </a:spcBef>
            </a:pPr>
            <a:r>
              <a:rPr sz="2200" dirty="0">
                <a:latin typeface="Calibri"/>
                <a:cs typeface="Calibri"/>
              </a:rPr>
              <a:t>Aggrieved</a:t>
            </a:r>
            <a:r>
              <a:rPr sz="2200" spc="-10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Women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144267" y="3022092"/>
            <a:ext cx="6410325" cy="1062355"/>
          </a:xfrm>
          <a:custGeom>
            <a:avLst/>
            <a:gdLst/>
            <a:ahLst/>
            <a:cxnLst/>
            <a:rect l="l" t="t" r="r" b="b"/>
            <a:pathLst>
              <a:path w="6410325" h="1062354">
                <a:moveTo>
                  <a:pt x="3200399" y="0"/>
                </a:moveTo>
                <a:lnTo>
                  <a:pt x="3200399" y="453771"/>
                </a:lnTo>
              </a:path>
              <a:path w="6410325" h="1062354">
                <a:moveTo>
                  <a:pt x="0" y="452628"/>
                </a:moveTo>
                <a:lnTo>
                  <a:pt x="6400800" y="452628"/>
                </a:lnTo>
              </a:path>
              <a:path w="6410325" h="1062354">
                <a:moveTo>
                  <a:pt x="0" y="452628"/>
                </a:moveTo>
                <a:lnTo>
                  <a:pt x="0" y="1062228"/>
                </a:lnTo>
              </a:path>
              <a:path w="6410325" h="1062354">
                <a:moveTo>
                  <a:pt x="3200399" y="452628"/>
                </a:moveTo>
                <a:lnTo>
                  <a:pt x="3200399" y="1062228"/>
                </a:lnTo>
              </a:path>
              <a:path w="6410325" h="1062354">
                <a:moveTo>
                  <a:pt x="6400800" y="452628"/>
                </a:moveTo>
                <a:lnTo>
                  <a:pt x="6409816" y="1062228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99516" y="4087367"/>
            <a:ext cx="2743200" cy="831215"/>
          </a:xfrm>
          <a:prstGeom prst="rect">
            <a:avLst/>
          </a:prstGeom>
          <a:solidFill>
            <a:srgbClr val="EBF0DE"/>
          </a:solidFill>
          <a:ln w="27431">
            <a:solidFill>
              <a:srgbClr val="1C334E"/>
            </a:solidFill>
          </a:ln>
        </p:spPr>
        <p:txBody>
          <a:bodyPr vert="horz" wrap="square" lIns="0" tIns="1320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40"/>
              </a:spcBef>
            </a:pPr>
            <a:r>
              <a:rPr sz="1800" dirty="0">
                <a:latin typeface="Calibri"/>
                <a:cs typeface="Calibri"/>
              </a:rPr>
              <a:t>Working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(Employed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Calibri"/>
                <a:cs typeface="Calibri"/>
              </a:rPr>
              <a:t>Directly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through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Agent)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899915" y="4087367"/>
            <a:ext cx="2743200" cy="831215"/>
          </a:xfrm>
          <a:prstGeom prst="rect">
            <a:avLst/>
          </a:prstGeom>
          <a:solidFill>
            <a:srgbClr val="EBF0DE"/>
          </a:solidFill>
          <a:ln w="27432">
            <a:solidFill>
              <a:srgbClr val="1C334E"/>
            </a:solidFill>
          </a:ln>
        </p:spPr>
        <p:txBody>
          <a:bodyPr vert="horz" wrap="square" lIns="0" tIns="247015" rIns="0" bIns="0" rtlCol="0">
            <a:spAutoFit/>
          </a:bodyPr>
          <a:lstStyle/>
          <a:p>
            <a:pPr marL="335280">
              <a:lnSpc>
                <a:spcPct val="100000"/>
              </a:lnSpc>
              <a:spcBef>
                <a:spcPts val="1945"/>
              </a:spcBef>
            </a:pPr>
            <a:r>
              <a:rPr sz="2000" dirty="0">
                <a:latin typeface="Calibri"/>
                <a:cs typeface="Calibri"/>
              </a:rPr>
              <a:t>Visiting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workplace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100316" y="4087367"/>
            <a:ext cx="2743200" cy="831215"/>
          </a:xfrm>
          <a:prstGeom prst="rect">
            <a:avLst/>
          </a:prstGeom>
          <a:solidFill>
            <a:srgbClr val="EBF0DE"/>
          </a:solidFill>
          <a:ln w="27432">
            <a:solidFill>
              <a:srgbClr val="1C334E"/>
            </a:solidFill>
          </a:ln>
        </p:spPr>
        <p:txBody>
          <a:bodyPr vert="horz" wrap="square" lIns="0" tIns="24701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945"/>
              </a:spcBef>
            </a:pPr>
            <a:r>
              <a:rPr sz="2000" spc="-10" dirty="0">
                <a:latin typeface="Calibri"/>
                <a:cs typeface="Calibri"/>
              </a:rPr>
              <a:t>Student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99516" y="5288660"/>
            <a:ext cx="2743200" cy="1171575"/>
          </a:xfrm>
          <a:prstGeom prst="rect">
            <a:avLst/>
          </a:prstGeom>
          <a:solidFill>
            <a:srgbClr val="EBF0DE"/>
          </a:solidFill>
          <a:ln w="27431">
            <a:solidFill>
              <a:srgbClr val="1C334E"/>
            </a:solidFill>
          </a:ln>
        </p:spPr>
        <p:txBody>
          <a:bodyPr vert="horz" wrap="square" lIns="0" tIns="3492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75"/>
              </a:spcBef>
            </a:pPr>
            <a:endParaRPr sz="1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Calibri"/>
                <a:cs typeface="Calibri"/>
              </a:rPr>
              <a:t>Regular/Temporary/Ad</a:t>
            </a:r>
            <a:endParaRPr sz="18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Hoc/Daily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Wager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899915" y="5288660"/>
            <a:ext cx="2743200" cy="1174115"/>
          </a:xfrm>
          <a:prstGeom prst="rect">
            <a:avLst/>
          </a:prstGeom>
          <a:solidFill>
            <a:srgbClr val="EBF0DE"/>
          </a:solidFill>
          <a:ln w="27432">
            <a:solidFill>
              <a:srgbClr val="1C334E"/>
            </a:solidFill>
          </a:ln>
        </p:spPr>
        <p:txBody>
          <a:bodyPr vert="horz" wrap="square" lIns="0" tIns="170815" rIns="0" bIns="0" rtlCol="0">
            <a:spAutoFit/>
          </a:bodyPr>
          <a:lstStyle/>
          <a:p>
            <a:pPr marL="234315" marR="226060" indent="-5715" algn="ctr">
              <a:lnSpc>
                <a:spcPct val="100000"/>
              </a:lnSpc>
              <a:spcBef>
                <a:spcPts val="1345"/>
              </a:spcBef>
            </a:pPr>
            <a:r>
              <a:rPr sz="1800" dirty="0">
                <a:latin typeface="Calibri"/>
                <a:cs typeface="Calibri"/>
              </a:rPr>
              <a:t>Domestic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Workers/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any </a:t>
            </a:r>
            <a:r>
              <a:rPr sz="1800" dirty="0">
                <a:latin typeface="Calibri"/>
                <a:cs typeface="Calibri"/>
              </a:rPr>
              <a:t>other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person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visiting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the </a:t>
            </a:r>
            <a:r>
              <a:rPr sz="1800" spc="-10" dirty="0">
                <a:latin typeface="Calibri"/>
                <a:cs typeface="Calibri"/>
              </a:rPr>
              <a:t>campus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022592" y="5288660"/>
            <a:ext cx="2971800" cy="1174115"/>
          </a:xfrm>
          <a:prstGeom prst="rect">
            <a:avLst/>
          </a:prstGeom>
          <a:solidFill>
            <a:srgbClr val="EBF0DE"/>
          </a:solidFill>
          <a:ln w="27432">
            <a:solidFill>
              <a:srgbClr val="1C334E"/>
            </a:solidFill>
          </a:ln>
        </p:spPr>
        <p:txBody>
          <a:bodyPr vert="horz" wrap="square" lIns="0" tIns="28575" rIns="0" bIns="0" rtlCol="0">
            <a:spAutoFit/>
          </a:bodyPr>
          <a:lstStyle/>
          <a:p>
            <a:pPr marL="5715" algn="ctr">
              <a:lnSpc>
                <a:spcPct val="100000"/>
              </a:lnSpc>
              <a:spcBef>
                <a:spcPts val="225"/>
              </a:spcBef>
            </a:pPr>
            <a:r>
              <a:rPr sz="1800" dirty="0">
                <a:latin typeface="Calibri"/>
                <a:cs typeface="Calibri"/>
              </a:rPr>
              <a:t>Student</a:t>
            </a:r>
            <a:r>
              <a:rPr sz="1800" spc="-50" dirty="0">
                <a:latin typeface="Calibri"/>
                <a:cs typeface="Calibri"/>
              </a:rPr>
              <a:t> /</a:t>
            </a:r>
            <a:endParaRPr sz="1800">
              <a:latin typeface="Calibri"/>
              <a:cs typeface="Calibri"/>
            </a:endParaRPr>
          </a:p>
          <a:p>
            <a:pPr marL="6985" algn="ctr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Calibri"/>
                <a:cs typeface="Calibri"/>
              </a:rPr>
              <a:t>Scholars/Probationer/Trainee</a:t>
            </a:r>
            <a:endParaRPr sz="1800">
              <a:latin typeface="Calibri"/>
              <a:cs typeface="Calibri"/>
            </a:endParaRPr>
          </a:p>
          <a:p>
            <a:pPr marL="12700" algn="ctr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/Apprentice/called</a:t>
            </a:r>
            <a:r>
              <a:rPr sz="1800" spc="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by </a:t>
            </a:r>
            <a:r>
              <a:rPr sz="1800" spc="-25" dirty="0">
                <a:latin typeface="Calibri"/>
                <a:cs typeface="Calibri"/>
              </a:rPr>
              <a:t>any</a:t>
            </a:r>
            <a:endParaRPr sz="1800">
              <a:latin typeface="Calibri"/>
              <a:cs typeface="Calibri"/>
            </a:endParaRPr>
          </a:p>
          <a:p>
            <a:pPr marL="6350" algn="ctr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other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such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name.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144267" y="4914900"/>
            <a:ext cx="0" cy="372110"/>
          </a:xfrm>
          <a:custGeom>
            <a:avLst/>
            <a:gdLst/>
            <a:ahLst/>
            <a:cxnLst/>
            <a:rect l="l" t="t" r="r" b="b"/>
            <a:pathLst>
              <a:path h="372110">
                <a:moveTo>
                  <a:pt x="0" y="0"/>
                </a:moveTo>
                <a:lnTo>
                  <a:pt x="0" y="371982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271515" y="4924044"/>
            <a:ext cx="0" cy="361950"/>
          </a:xfrm>
          <a:custGeom>
            <a:avLst/>
            <a:gdLst/>
            <a:ahLst/>
            <a:cxnLst/>
            <a:rect l="l" t="t" r="r" b="b"/>
            <a:pathLst>
              <a:path h="361950">
                <a:moveTo>
                  <a:pt x="0" y="0"/>
                </a:moveTo>
                <a:lnTo>
                  <a:pt x="0" y="361950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545068" y="4933188"/>
            <a:ext cx="0" cy="372110"/>
          </a:xfrm>
          <a:custGeom>
            <a:avLst/>
            <a:gdLst/>
            <a:ahLst/>
            <a:cxnLst/>
            <a:rect l="l" t="t" r="r" b="b"/>
            <a:pathLst>
              <a:path h="372110">
                <a:moveTo>
                  <a:pt x="0" y="0"/>
                </a:moveTo>
                <a:lnTo>
                  <a:pt x="0" y="371982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06272" rIns="0" bIns="0" rtlCol="0">
            <a:spAutoFit/>
          </a:bodyPr>
          <a:lstStyle/>
          <a:p>
            <a:pPr marL="1741170">
              <a:lnSpc>
                <a:spcPct val="100000"/>
              </a:lnSpc>
              <a:spcBef>
                <a:spcPts val="105"/>
              </a:spcBef>
            </a:pPr>
            <a:r>
              <a:rPr dirty="0"/>
              <a:t>Who</a:t>
            </a:r>
            <a:r>
              <a:rPr spc="-175" dirty="0"/>
              <a:t> </a:t>
            </a:r>
            <a:r>
              <a:rPr dirty="0"/>
              <a:t>can</a:t>
            </a:r>
            <a:r>
              <a:rPr spc="-60" dirty="0"/>
              <a:t> </a:t>
            </a:r>
            <a:r>
              <a:rPr dirty="0"/>
              <a:t>make</a:t>
            </a:r>
            <a:r>
              <a:rPr spc="-50" dirty="0"/>
              <a:t> </a:t>
            </a:r>
            <a:r>
              <a:rPr spc="-10" dirty="0"/>
              <a:t>complaint?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47522" y="2392004"/>
            <a:ext cx="9608185" cy="3342640"/>
          </a:xfrm>
          <a:prstGeom prst="rect">
            <a:avLst/>
          </a:prstGeom>
        </p:spPr>
        <p:txBody>
          <a:bodyPr vert="horz" wrap="square" lIns="0" tIns="178435" rIns="0" bIns="0" rtlCol="0">
            <a:spAutoFit/>
          </a:bodyPr>
          <a:lstStyle/>
          <a:p>
            <a:pPr marL="295910" indent="-283210" algn="just">
              <a:lnSpc>
                <a:spcPct val="100000"/>
              </a:lnSpc>
              <a:spcBef>
                <a:spcPts val="1405"/>
              </a:spcBef>
              <a:buClr>
                <a:srgbClr val="585858"/>
              </a:buClr>
              <a:buSzPct val="75000"/>
              <a:buFont typeface="Microsoft Sans Serif"/>
              <a:buChar char="●"/>
              <a:tabLst>
                <a:tab pos="295910" algn="l"/>
              </a:tabLst>
            </a:pPr>
            <a:r>
              <a:rPr sz="2000" dirty="0">
                <a:solidFill>
                  <a:srgbClr val="6F2F9F"/>
                </a:solidFill>
                <a:latin typeface="Calibri"/>
                <a:cs typeface="Calibri"/>
              </a:rPr>
              <a:t>Person</a:t>
            </a:r>
            <a:r>
              <a:rPr sz="2000" spc="3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6F2F9F"/>
                </a:solidFill>
                <a:latin typeface="Calibri"/>
                <a:cs typeface="Calibri"/>
              </a:rPr>
              <a:t>who</a:t>
            </a:r>
            <a:r>
              <a:rPr sz="2000" spc="6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6F2F9F"/>
                </a:solidFill>
                <a:latin typeface="Calibri"/>
                <a:cs typeface="Calibri"/>
              </a:rPr>
              <a:t>has</a:t>
            </a:r>
            <a:r>
              <a:rPr sz="2000" spc="9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6F2F9F"/>
                </a:solidFill>
                <a:latin typeface="Calibri"/>
                <a:cs typeface="Calibri"/>
              </a:rPr>
              <a:t>experienced</a:t>
            </a:r>
            <a:r>
              <a:rPr sz="2000" spc="3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harassment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9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Complainant</a:t>
            </a:r>
            <a:endParaRPr sz="2000">
              <a:latin typeface="Calibri"/>
              <a:cs typeface="Calibri"/>
            </a:endParaRPr>
          </a:p>
          <a:p>
            <a:pPr marL="295910" marR="5080" indent="-283845" algn="just">
              <a:lnSpc>
                <a:spcPct val="150100"/>
              </a:lnSpc>
              <a:spcBef>
                <a:spcPts val="105"/>
              </a:spcBef>
              <a:buClr>
                <a:srgbClr val="585858"/>
              </a:buClr>
              <a:buSzPct val="75000"/>
              <a:buFont typeface="Microsoft Sans Serif"/>
              <a:buChar char="●"/>
              <a:tabLst>
                <a:tab pos="295910" algn="l"/>
              </a:tabLst>
            </a:pPr>
            <a:r>
              <a:rPr sz="2000" dirty="0">
                <a:solidFill>
                  <a:srgbClr val="6F2F9F"/>
                </a:solidFill>
                <a:latin typeface="Calibri"/>
                <a:cs typeface="Calibri"/>
              </a:rPr>
              <a:t>A</a:t>
            </a:r>
            <a:r>
              <a:rPr sz="2000" spc="14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6F2F9F"/>
                </a:solidFill>
                <a:latin typeface="Calibri"/>
                <a:cs typeface="Calibri"/>
              </a:rPr>
              <a:t>friend</a:t>
            </a:r>
            <a:r>
              <a:rPr sz="2000" spc="15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6F2F9F"/>
                </a:solidFill>
                <a:latin typeface="Calibri"/>
                <a:cs typeface="Calibri"/>
              </a:rPr>
              <a:t>,</a:t>
            </a:r>
            <a:r>
              <a:rPr sz="2000" spc="12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6F2F9F"/>
                </a:solidFill>
                <a:latin typeface="Calibri"/>
                <a:cs typeface="Calibri"/>
              </a:rPr>
              <a:t>relative,</a:t>
            </a:r>
            <a:r>
              <a:rPr sz="2000" spc="15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6F2F9F"/>
                </a:solidFill>
                <a:latin typeface="Calibri"/>
                <a:cs typeface="Calibri"/>
              </a:rPr>
              <a:t>teacher,</a:t>
            </a:r>
            <a:r>
              <a:rPr sz="2000" spc="17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6F2F9F"/>
                </a:solidFill>
                <a:latin typeface="Calibri"/>
                <a:cs typeface="Calibri"/>
              </a:rPr>
              <a:t>student/</a:t>
            </a:r>
            <a:r>
              <a:rPr sz="2000" spc="14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6F2F9F"/>
                </a:solidFill>
                <a:latin typeface="Calibri"/>
                <a:cs typeface="Calibri"/>
              </a:rPr>
              <a:t>legal</a:t>
            </a:r>
            <a:r>
              <a:rPr sz="2000" spc="13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6F2F9F"/>
                </a:solidFill>
                <a:latin typeface="Calibri"/>
                <a:cs typeface="Calibri"/>
              </a:rPr>
              <a:t>heir</a:t>
            </a:r>
            <a:r>
              <a:rPr sz="2000" spc="14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1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1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complainant</a:t>
            </a:r>
            <a:r>
              <a:rPr sz="2000" spc="1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(if</a:t>
            </a:r>
            <a:r>
              <a:rPr sz="2000" spc="1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1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complainant</a:t>
            </a:r>
            <a:r>
              <a:rPr sz="2000" spc="17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is </a:t>
            </a:r>
            <a:r>
              <a:rPr sz="2000" dirty="0">
                <a:latin typeface="Calibri"/>
                <a:cs typeface="Calibri"/>
              </a:rPr>
              <a:t>not</a:t>
            </a:r>
            <a:r>
              <a:rPr sz="2000" spc="2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2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30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position</a:t>
            </a:r>
            <a:r>
              <a:rPr sz="2000" spc="3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2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complain)</a:t>
            </a:r>
            <a:r>
              <a:rPr sz="2000" spc="2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after</a:t>
            </a:r>
            <a:r>
              <a:rPr sz="2000" spc="2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letting</a:t>
            </a:r>
            <a:r>
              <a:rPr sz="2000" spc="229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2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complainant</a:t>
            </a:r>
            <a:r>
              <a:rPr sz="2000" spc="2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know</a:t>
            </a:r>
            <a:r>
              <a:rPr sz="2000" spc="2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that</a:t>
            </a:r>
            <a:r>
              <a:rPr sz="2000" spc="2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she</a:t>
            </a:r>
            <a:r>
              <a:rPr sz="2000" spc="2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2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going</a:t>
            </a:r>
            <a:r>
              <a:rPr sz="2000" spc="26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to </a:t>
            </a:r>
            <a:r>
              <a:rPr sz="2000" dirty="0">
                <a:latin typeface="Calibri"/>
                <a:cs typeface="Calibri"/>
              </a:rPr>
              <a:t>make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complaint,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with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the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consent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complainant as</a:t>
            </a:r>
            <a:r>
              <a:rPr sz="2000" spc="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case</a:t>
            </a:r>
            <a:r>
              <a:rPr sz="2000" spc="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may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be.</a:t>
            </a:r>
            <a:endParaRPr sz="2000">
              <a:latin typeface="Calibri"/>
              <a:cs typeface="Calibri"/>
            </a:endParaRPr>
          </a:p>
          <a:p>
            <a:pPr marL="295910" marR="462280" indent="-283845" algn="just">
              <a:lnSpc>
                <a:spcPct val="150100"/>
              </a:lnSpc>
              <a:spcBef>
                <a:spcPts val="685"/>
              </a:spcBef>
              <a:buClr>
                <a:srgbClr val="585858"/>
              </a:buClr>
              <a:buSzPct val="75000"/>
              <a:buFont typeface="Microsoft Sans Serif"/>
              <a:buChar char="●"/>
              <a:tabLst>
                <a:tab pos="295910" algn="l"/>
              </a:tabLst>
            </a:pPr>
            <a:r>
              <a:rPr sz="2000" dirty="0">
                <a:solidFill>
                  <a:srgbClr val="6F2F9F"/>
                </a:solidFill>
                <a:latin typeface="Calibri"/>
                <a:cs typeface="Calibri"/>
              </a:rPr>
              <a:t>Any</a:t>
            </a:r>
            <a:r>
              <a:rPr sz="2000" spc="114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6F2F9F"/>
                </a:solidFill>
                <a:latin typeface="Calibri"/>
                <a:cs typeface="Calibri"/>
              </a:rPr>
              <a:t>other</a:t>
            </a:r>
            <a:r>
              <a:rPr sz="2000" spc="15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6F2F9F"/>
                </a:solidFill>
                <a:latin typeface="Calibri"/>
                <a:cs typeface="Calibri"/>
              </a:rPr>
              <a:t>person</a:t>
            </a:r>
            <a:r>
              <a:rPr sz="2000" spc="114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6F2F9F"/>
                </a:solidFill>
                <a:latin typeface="Calibri"/>
                <a:cs typeface="Calibri"/>
              </a:rPr>
              <a:t>who</a:t>
            </a:r>
            <a:r>
              <a:rPr sz="2000" spc="14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6F2F9F"/>
                </a:solidFill>
                <a:latin typeface="Calibri"/>
                <a:cs typeface="Calibri"/>
              </a:rPr>
              <a:t>is</a:t>
            </a:r>
            <a:r>
              <a:rPr sz="2000" spc="13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6F2F9F"/>
                </a:solidFill>
                <a:latin typeface="Calibri"/>
                <a:cs typeface="Calibri"/>
              </a:rPr>
              <a:t>witness</a:t>
            </a:r>
            <a:r>
              <a:rPr sz="2000" spc="10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1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1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harassment,</a:t>
            </a:r>
            <a:r>
              <a:rPr sz="2000" spc="1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after</a:t>
            </a:r>
            <a:r>
              <a:rPr sz="2000" spc="11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getting</a:t>
            </a:r>
            <a:r>
              <a:rPr sz="2000" spc="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written</a:t>
            </a:r>
            <a:r>
              <a:rPr sz="2000" spc="9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consent </a:t>
            </a:r>
            <a:r>
              <a:rPr sz="2000" dirty="0">
                <a:latin typeface="Calibri"/>
                <a:cs typeface="Calibri"/>
              </a:rPr>
              <a:t>from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1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complainant</a:t>
            </a:r>
            <a:endParaRPr sz="2000">
              <a:latin typeface="Calibri"/>
              <a:cs typeface="Calibri"/>
            </a:endParaRPr>
          </a:p>
          <a:p>
            <a:pPr marL="295910" indent="-283210" algn="just">
              <a:lnSpc>
                <a:spcPct val="100000"/>
              </a:lnSpc>
              <a:spcBef>
                <a:spcPts val="1205"/>
              </a:spcBef>
              <a:buClr>
                <a:srgbClr val="585858"/>
              </a:buClr>
              <a:buSzPct val="75000"/>
              <a:buFont typeface="Microsoft Sans Serif"/>
              <a:buChar char="●"/>
              <a:tabLst>
                <a:tab pos="295910" algn="l"/>
              </a:tabLst>
            </a:pPr>
            <a:r>
              <a:rPr sz="2000" dirty="0">
                <a:latin typeface="Calibri"/>
                <a:cs typeface="Calibri"/>
              </a:rPr>
              <a:t>Complaint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be</a:t>
            </a:r>
            <a:r>
              <a:rPr sz="2000" spc="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made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within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6F2F9F"/>
                </a:solidFill>
                <a:latin typeface="Calibri"/>
                <a:cs typeface="Calibri"/>
              </a:rPr>
              <a:t>three</a:t>
            </a:r>
            <a:r>
              <a:rPr sz="2000" spc="5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6F2F9F"/>
                </a:solidFill>
                <a:latin typeface="Calibri"/>
                <a:cs typeface="Calibri"/>
              </a:rPr>
              <a:t>months</a:t>
            </a:r>
            <a:r>
              <a:rPr sz="2000" spc="2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6F2F9F"/>
                </a:solidFill>
                <a:latin typeface="Calibri"/>
                <a:cs typeface="Calibri"/>
              </a:rPr>
              <a:t>of</a:t>
            </a:r>
            <a:r>
              <a:rPr sz="2000" spc="4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6F2F9F"/>
                </a:solidFill>
                <a:latin typeface="Calibri"/>
                <a:cs typeface="Calibri"/>
              </a:rPr>
              <a:t>the</a:t>
            </a:r>
            <a:r>
              <a:rPr sz="2000" spc="5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6F2F9F"/>
                </a:solidFill>
                <a:latin typeface="Calibri"/>
                <a:cs typeface="Calibri"/>
              </a:rPr>
              <a:t>incident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14916" y="201168"/>
            <a:ext cx="736092" cy="101498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7433" rIns="0" bIns="0" rtlCol="0">
            <a:spAutoFit/>
          </a:bodyPr>
          <a:lstStyle/>
          <a:p>
            <a:pPr marL="1212215">
              <a:lnSpc>
                <a:spcPct val="100000"/>
              </a:lnSpc>
              <a:spcBef>
                <a:spcPts val="105"/>
              </a:spcBef>
            </a:pPr>
            <a:r>
              <a:rPr dirty="0"/>
              <a:t>Who</a:t>
            </a:r>
            <a:r>
              <a:rPr spc="-190" dirty="0"/>
              <a:t> </a:t>
            </a:r>
            <a:r>
              <a:rPr dirty="0"/>
              <a:t>can</a:t>
            </a:r>
            <a:r>
              <a:rPr spc="-70" dirty="0"/>
              <a:t> </a:t>
            </a:r>
            <a:r>
              <a:rPr dirty="0"/>
              <a:t>make</a:t>
            </a:r>
            <a:r>
              <a:rPr spc="-65" dirty="0"/>
              <a:t> </a:t>
            </a:r>
            <a:r>
              <a:rPr spc="-10" dirty="0"/>
              <a:t>complaint?</a:t>
            </a:r>
            <a:r>
              <a:rPr spc="-105" dirty="0"/>
              <a:t> </a:t>
            </a:r>
            <a:r>
              <a:rPr dirty="0"/>
              <a:t>-</a:t>
            </a:r>
            <a:r>
              <a:rPr spc="35" dirty="0"/>
              <a:t> </a:t>
            </a:r>
            <a:r>
              <a:rPr spc="-10" dirty="0"/>
              <a:t>Contd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59825" y="2186856"/>
            <a:ext cx="6903485" cy="513121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675246" y="7167168"/>
            <a:ext cx="2559050" cy="2070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dirty="0">
                <a:latin typeface="Microsoft Sans Serif"/>
                <a:cs typeface="Microsoft Sans Serif"/>
              </a:rPr>
              <a:t>Source:</a:t>
            </a:r>
            <a:r>
              <a:rPr sz="1150" spc="190" dirty="0">
                <a:latin typeface="Microsoft Sans Serif"/>
                <a:cs typeface="Microsoft Sans Serif"/>
              </a:rPr>
              <a:t> </a:t>
            </a:r>
            <a:r>
              <a:rPr sz="1150" dirty="0">
                <a:latin typeface="Microsoft Sans Serif"/>
                <a:cs typeface="Microsoft Sans Serif"/>
              </a:rPr>
              <a:t>Taken</a:t>
            </a:r>
            <a:r>
              <a:rPr sz="1150" spc="190" dirty="0">
                <a:latin typeface="Microsoft Sans Serif"/>
                <a:cs typeface="Microsoft Sans Serif"/>
              </a:rPr>
              <a:t> </a:t>
            </a:r>
            <a:r>
              <a:rPr sz="1150" dirty="0">
                <a:latin typeface="Microsoft Sans Serif"/>
                <a:cs typeface="Microsoft Sans Serif"/>
              </a:rPr>
              <a:t>from</a:t>
            </a:r>
            <a:r>
              <a:rPr sz="1150" spc="110" dirty="0">
                <a:latin typeface="Microsoft Sans Serif"/>
                <a:cs typeface="Microsoft Sans Serif"/>
              </a:rPr>
              <a:t> </a:t>
            </a:r>
            <a:r>
              <a:rPr sz="1150" dirty="0">
                <a:latin typeface="Microsoft Sans Serif"/>
                <a:cs typeface="Microsoft Sans Serif"/>
              </a:rPr>
              <a:t>POSH</a:t>
            </a:r>
            <a:r>
              <a:rPr sz="1150" spc="100" dirty="0">
                <a:latin typeface="Microsoft Sans Serif"/>
                <a:cs typeface="Microsoft Sans Serif"/>
              </a:rPr>
              <a:t> </a:t>
            </a:r>
            <a:r>
              <a:rPr sz="1150" spc="-10" dirty="0">
                <a:latin typeface="Microsoft Sans Serif"/>
                <a:cs typeface="Microsoft Sans Serif"/>
              </a:rPr>
              <a:t>Handbook</a:t>
            </a:r>
            <a:endParaRPr sz="1150">
              <a:latin typeface="Microsoft Sans Serif"/>
              <a:cs typeface="Microsoft Sans Serif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614916" y="201168"/>
            <a:ext cx="736092" cy="101498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4018" y="1346454"/>
            <a:ext cx="9215120" cy="0"/>
          </a:xfrm>
          <a:custGeom>
            <a:avLst/>
            <a:gdLst/>
            <a:ahLst/>
            <a:cxnLst/>
            <a:rect l="l" t="t" r="r" b="b"/>
            <a:pathLst>
              <a:path w="9215120">
                <a:moveTo>
                  <a:pt x="0" y="0"/>
                </a:moveTo>
                <a:lnTo>
                  <a:pt x="9214866" y="0"/>
                </a:lnTo>
              </a:path>
            </a:pathLst>
          </a:custGeom>
          <a:ln w="22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090404" y="1346454"/>
            <a:ext cx="455295" cy="0"/>
          </a:xfrm>
          <a:custGeom>
            <a:avLst/>
            <a:gdLst/>
            <a:ahLst/>
            <a:cxnLst/>
            <a:rect l="l" t="t" r="r" b="b"/>
            <a:pathLst>
              <a:path w="455295">
                <a:moveTo>
                  <a:pt x="0" y="0"/>
                </a:moveTo>
                <a:lnTo>
                  <a:pt x="454914" y="0"/>
                </a:lnTo>
              </a:path>
            </a:pathLst>
          </a:custGeom>
          <a:ln w="22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1731" y="256032"/>
            <a:ext cx="960119" cy="96469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208276" y="297180"/>
            <a:ext cx="6433185" cy="654050"/>
          </a:xfrm>
          <a:prstGeom prst="rect">
            <a:avLst/>
          </a:prstGeom>
          <a:solidFill>
            <a:srgbClr val="D6E3BC"/>
          </a:solidFill>
          <a:ln w="27432">
            <a:solidFill>
              <a:srgbClr val="000000"/>
            </a:solidFill>
          </a:ln>
        </p:spPr>
        <p:txBody>
          <a:bodyPr vert="horz" wrap="square" lIns="0" tIns="774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10"/>
              </a:spcBef>
            </a:pPr>
            <a:r>
              <a:rPr sz="1550" b="1" dirty="0">
                <a:latin typeface="Calibri"/>
                <a:cs typeface="Calibri"/>
              </a:rPr>
              <a:t>INCIDENCE</a:t>
            </a:r>
            <a:r>
              <a:rPr sz="1550" b="1" spc="145" dirty="0">
                <a:latin typeface="Calibri"/>
                <a:cs typeface="Calibri"/>
              </a:rPr>
              <a:t> </a:t>
            </a:r>
            <a:r>
              <a:rPr sz="1550" b="1" dirty="0">
                <a:latin typeface="Calibri"/>
                <a:cs typeface="Calibri"/>
              </a:rPr>
              <a:t>OF</a:t>
            </a:r>
            <a:r>
              <a:rPr sz="1550" b="1" spc="114" dirty="0">
                <a:latin typeface="Calibri"/>
                <a:cs typeface="Calibri"/>
              </a:rPr>
              <a:t> </a:t>
            </a:r>
            <a:r>
              <a:rPr sz="1550" b="1" dirty="0">
                <a:latin typeface="Calibri"/>
                <a:cs typeface="Calibri"/>
              </a:rPr>
              <a:t>WORKPLACE</a:t>
            </a:r>
            <a:r>
              <a:rPr sz="1550" b="1" spc="185" dirty="0">
                <a:latin typeface="Calibri"/>
                <a:cs typeface="Calibri"/>
              </a:rPr>
              <a:t> </a:t>
            </a:r>
            <a:r>
              <a:rPr sz="1550" b="1" dirty="0">
                <a:latin typeface="Calibri"/>
                <a:cs typeface="Calibri"/>
              </a:rPr>
              <a:t>SEXUAL</a:t>
            </a:r>
            <a:r>
              <a:rPr sz="1550" b="1" spc="140" dirty="0">
                <a:latin typeface="Calibri"/>
                <a:cs typeface="Calibri"/>
              </a:rPr>
              <a:t> </a:t>
            </a:r>
            <a:r>
              <a:rPr sz="1550" b="1" dirty="0">
                <a:latin typeface="Calibri"/>
                <a:cs typeface="Calibri"/>
              </a:rPr>
              <a:t>HARASSMENT</a:t>
            </a:r>
            <a:r>
              <a:rPr sz="1550" b="1" spc="170" dirty="0">
                <a:latin typeface="Calibri"/>
                <a:cs typeface="Calibri"/>
              </a:rPr>
              <a:t> </a:t>
            </a:r>
            <a:r>
              <a:rPr sz="1550" b="1" dirty="0">
                <a:latin typeface="Calibri"/>
                <a:cs typeface="Calibri"/>
              </a:rPr>
              <a:t>TO</a:t>
            </a:r>
            <a:r>
              <a:rPr sz="1550" b="1" spc="85" dirty="0">
                <a:latin typeface="Calibri"/>
                <a:cs typeface="Calibri"/>
              </a:rPr>
              <a:t> </a:t>
            </a:r>
            <a:r>
              <a:rPr sz="1550" b="1" dirty="0">
                <a:latin typeface="Calibri"/>
                <a:cs typeface="Calibri"/>
              </a:rPr>
              <a:t>BE</a:t>
            </a:r>
            <a:r>
              <a:rPr sz="1550" b="1" spc="105" dirty="0">
                <a:latin typeface="Calibri"/>
                <a:cs typeface="Calibri"/>
              </a:rPr>
              <a:t> </a:t>
            </a:r>
            <a:r>
              <a:rPr sz="1550" b="1" spc="-10" dirty="0">
                <a:latin typeface="Calibri"/>
                <a:cs typeface="Calibri"/>
              </a:rPr>
              <a:t>REPORTED</a:t>
            </a:r>
            <a:endParaRPr sz="1550">
              <a:latin typeface="Calibri"/>
              <a:cs typeface="Calibri"/>
            </a:endParaRPr>
          </a:p>
          <a:p>
            <a:pPr marL="635" algn="ctr">
              <a:lnSpc>
                <a:spcPct val="100000"/>
              </a:lnSpc>
              <a:spcBef>
                <a:spcPts val="50"/>
              </a:spcBef>
            </a:pPr>
            <a:r>
              <a:rPr sz="1550" b="1" dirty="0">
                <a:latin typeface="Calibri"/>
                <a:cs typeface="Calibri"/>
              </a:rPr>
              <a:t>WITHIN</a:t>
            </a:r>
            <a:r>
              <a:rPr sz="1550" b="1" spc="60" dirty="0">
                <a:latin typeface="Calibri"/>
                <a:cs typeface="Calibri"/>
              </a:rPr>
              <a:t> </a:t>
            </a:r>
            <a:r>
              <a:rPr sz="1550" b="1" dirty="0">
                <a:latin typeface="Calibri"/>
                <a:cs typeface="Calibri"/>
              </a:rPr>
              <a:t>3</a:t>
            </a:r>
            <a:r>
              <a:rPr sz="1550" b="1" spc="90" dirty="0">
                <a:latin typeface="Calibri"/>
                <a:cs typeface="Calibri"/>
              </a:rPr>
              <a:t> </a:t>
            </a:r>
            <a:r>
              <a:rPr sz="1550" b="1" spc="-10" dirty="0">
                <a:latin typeface="Calibri"/>
                <a:cs typeface="Calibri"/>
              </a:rPr>
              <a:t>MONTHS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999994" y="953262"/>
            <a:ext cx="76200" cy="479425"/>
          </a:xfrm>
          <a:custGeom>
            <a:avLst/>
            <a:gdLst/>
            <a:ahLst/>
            <a:cxnLst/>
            <a:rect l="l" t="t" r="r" b="b"/>
            <a:pathLst>
              <a:path w="76200" h="479425">
                <a:moveTo>
                  <a:pt x="31242" y="403098"/>
                </a:moveTo>
                <a:lnTo>
                  <a:pt x="0" y="403098"/>
                </a:lnTo>
                <a:lnTo>
                  <a:pt x="38100" y="479298"/>
                </a:lnTo>
                <a:lnTo>
                  <a:pt x="69850" y="415798"/>
                </a:lnTo>
                <a:lnTo>
                  <a:pt x="31242" y="415798"/>
                </a:lnTo>
                <a:lnTo>
                  <a:pt x="31242" y="403098"/>
                </a:lnTo>
                <a:close/>
              </a:path>
              <a:path w="76200" h="479425">
                <a:moveTo>
                  <a:pt x="44957" y="0"/>
                </a:moveTo>
                <a:lnTo>
                  <a:pt x="31242" y="0"/>
                </a:lnTo>
                <a:lnTo>
                  <a:pt x="31242" y="415798"/>
                </a:lnTo>
                <a:lnTo>
                  <a:pt x="44957" y="415798"/>
                </a:lnTo>
                <a:lnTo>
                  <a:pt x="44957" y="0"/>
                </a:lnTo>
                <a:close/>
              </a:path>
              <a:path w="76200" h="479425">
                <a:moveTo>
                  <a:pt x="76200" y="403098"/>
                </a:moveTo>
                <a:lnTo>
                  <a:pt x="44957" y="403098"/>
                </a:lnTo>
                <a:lnTo>
                  <a:pt x="44957" y="415798"/>
                </a:lnTo>
                <a:lnTo>
                  <a:pt x="69850" y="415798"/>
                </a:lnTo>
                <a:lnTo>
                  <a:pt x="76200" y="4030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290572" y="1421891"/>
            <a:ext cx="1531620" cy="365760"/>
          </a:xfrm>
          <a:prstGeom prst="rect">
            <a:avLst/>
          </a:prstGeom>
          <a:solidFill>
            <a:srgbClr val="D6E3BC"/>
          </a:solidFill>
          <a:ln w="27431">
            <a:solidFill>
              <a:srgbClr val="000000"/>
            </a:solidFill>
          </a:ln>
        </p:spPr>
        <p:txBody>
          <a:bodyPr vert="horz" wrap="square" lIns="0" tIns="55880" rIns="0" bIns="0" rtlCol="0">
            <a:spAutoFit/>
          </a:bodyPr>
          <a:lstStyle/>
          <a:p>
            <a:pPr marL="320675">
              <a:lnSpc>
                <a:spcPct val="100000"/>
              </a:lnSpc>
              <a:spcBef>
                <a:spcPts val="440"/>
              </a:spcBef>
            </a:pPr>
            <a:r>
              <a:rPr sz="1550" spc="-10" dirty="0">
                <a:latin typeface="Calibri"/>
                <a:cs typeface="Calibri"/>
              </a:rPr>
              <a:t>INFORMAL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281427" y="2153411"/>
            <a:ext cx="1541145" cy="292735"/>
          </a:xfrm>
          <a:prstGeom prst="rect">
            <a:avLst/>
          </a:prstGeom>
          <a:solidFill>
            <a:srgbClr val="D6E3BC"/>
          </a:solidFill>
          <a:ln w="27431">
            <a:solidFill>
              <a:srgbClr val="000000"/>
            </a:solidFill>
          </a:ln>
        </p:spPr>
        <p:txBody>
          <a:bodyPr vert="horz" wrap="square" lIns="0" tIns="20955" rIns="0" bIns="0" rtlCol="0">
            <a:spAutoFit/>
          </a:bodyPr>
          <a:lstStyle/>
          <a:p>
            <a:pPr marL="180340">
              <a:lnSpc>
                <a:spcPct val="100000"/>
              </a:lnSpc>
              <a:spcBef>
                <a:spcPts val="165"/>
              </a:spcBef>
            </a:pPr>
            <a:r>
              <a:rPr sz="1550" spc="-10" dirty="0">
                <a:latin typeface="Calibri"/>
                <a:cs typeface="Calibri"/>
              </a:rPr>
              <a:t>CONCILIATION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8307" y="3122676"/>
            <a:ext cx="2212975" cy="822960"/>
          </a:xfrm>
          <a:prstGeom prst="rect">
            <a:avLst/>
          </a:prstGeom>
          <a:solidFill>
            <a:srgbClr val="D6E3BC"/>
          </a:solidFill>
          <a:ln w="27432">
            <a:solidFill>
              <a:srgbClr val="000000"/>
            </a:solidFill>
          </a:ln>
        </p:spPr>
        <p:txBody>
          <a:bodyPr vert="horz" wrap="square" lIns="0" tIns="34925" rIns="0" bIns="0" rtlCol="0">
            <a:spAutoFit/>
          </a:bodyPr>
          <a:lstStyle/>
          <a:p>
            <a:pPr marL="93980" marR="90170" indent="6985" algn="ctr">
              <a:lnSpc>
                <a:spcPct val="102699"/>
              </a:lnSpc>
              <a:spcBef>
                <a:spcPts val="275"/>
              </a:spcBef>
            </a:pPr>
            <a:r>
              <a:rPr sz="1550" dirty="0">
                <a:latin typeface="Calibri"/>
                <a:cs typeface="Calibri"/>
              </a:rPr>
              <a:t>The</a:t>
            </a:r>
            <a:r>
              <a:rPr sz="1550" spc="114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respondent</a:t>
            </a:r>
            <a:r>
              <a:rPr sz="1550" spc="210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fulfils </a:t>
            </a:r>
            <a:r>
              <a:rPr sz="1550" dirty="0">
                <a:latin typeface="Calibri"/>
                <a:cs typeface="Calibri"/>
              </a:rPr>
              <a:t>his</a:t>
            </a:r>
            <a:r>
              <a:rPr sz="1550" spc="9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obligations</a:t>
            </a:r>
            <a:r>
              <a:rPr sz="1550" spc="13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as</a:t>
            </a:r>
            <a:r>
              <a:rPr sz="1550" spc="90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agreed </a:t>
            </a:r>
            <a:r>
              <a:rPr sz="1550" dirty="0">
                <a:latin typeface="Calibri"/>
                <a:cs typeface="Calibri"/>
              </a:rPr>
              <a:t>upon:</a:t>
            </a:r>
            <a:r>
              <a:rPr sz="1550" spc="9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9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case</a:t>
            </a:r>
            <a:r>
              <a:rPr sz="1550" spc="5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is</a:t>
            </a:r>
            <a:r>
              <a:rPr sz="1550" spc="85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closed</a:t>
            </a:r>
            <a:endParaRPr sz="1550" dirty="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990342" y="1787525"/>
            <a:ext cx="76200" cy="361950"/>
          </a:xfrm>
          <a:custGeom>
            <a:avLst/>
            <a:gdLst/>
            <a:ahLst/>
            <a:cxnLst/>
            <a:rect l="l" t="t" r="r" b="b"/>
            <a:pathLst>
              <a:path w="76200" h="361950">
                <a:moveTo>
                  <a:pt x="0" y="284734"/>
                </a:moveTo>
                <a:lnTo>
                  <a:pt x="36321" y="361696"/>
                </a:lnTo>
                <a:lnTo>
                  <a:pt x="69811" y="298450"/>
                </a:lnTo>
                <a:lnTo>
                  <a:pt x="44068" y="298450"/>
                </a:lnTo>
                <a:lnTo>
                  <a:pt x="31368" y="298068"/>
                </a:lnTo>
                <a:lnTo>
                  <a:pt x="31637" y="286385"/>
                </a:lnTo>
                <a:lnTo>
                  <a:pt x="31660" y="285419"/>
                </a:lnTo>
                <a:lnTo>
                  <a:pt x="0" y="284734"/>
                </a:lnTo>
                <a:close/>
              </a:path>
              <a:path w="76200" h="361950">
                <a:moveTo>
                  <a:pt x="31660" y="285419"/>
                </a:moveTo>
                <a:lnTo>
                  <a:pt x="31368" y="298068"/>
                </a:lnTo>
                <a:lnTo>
                  <a:pt x="44068" y="298450"/>
                </a:lnTo>
                <a:lnTo>
                  <a:pt x="44346" y="286385"/>
                </a:lnTo>
                <a:lnTo>
                  <a:pt x="44362" y="285695"/>
                </a:lnTo>
                <a:lnTo>
                  <a:pt x="31660" y="285419"/>
                </a:lnTo>
                <a:close/>
              </a:path>
              <a:path w="76200" h="361950">
                <a:moveTo>
                  <a:pt x="44362" y="285695"/>
                </a:moveTo>
                <a:lnTo>
                  <a:pt x="44077" y="298068"/>
                </a:lnTo>
                <a:lnTo>
                  <a:pt x="44068" y="298450"/>
                </a:lnTo>
                <a:lnTo>
                  <a:pt x="69811" y="298450"/>
                </a:lnTo>
                <a:lnTo>
                  <a:pt x="76200" y="286385"/>
                </a:lnTo>
                <a:lnTo>
                  <a:pt x="44362" y="285695"/>
                </a:lnTo>
                <a:close/>
              </a:path>
              <a:path w="76200" h="361950">
                <a:moveTo>
                  <a:pt x="38226" y="0"/>
                </a:moveTo>
                <a:lnTo>
                  <a:pt x="31675" y="284734"/>
                </a:lnTo>
                <a:lnTo>
                  <a:pt x="31660" y="285419"/>
                </a:lnTo>
                <a:lnTo>
                  <a:pt x="44362" y="285695"/>
                </a:lnTo>
                <a:lnTo>
                  <a:pt x="50926" y="253"/>
                </a:lnTo>
                <a:lnTo>
                  <a:pt x="382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227832" y="3140964"/>
            <a:ext cx="2743200" cy="786765"/>
          </a:xfrm>
          <a:prstGeom prst="rect">
            <a:avLst/>
          </a:prstGeom>
          <a:solidFill>
            <a:srgbClr val="D6E3BC"/>
          </a:solidFill>
          <a:ln w="27431">
            <a:solidFill>
              <a:srgbClr val="0000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153035" marR="139700" algn="ctr">
              <a:lnSpc>
                <a:spcPct val="100000"/>
              </a:lnSpc>
              <a:spcBef>
                <a:spcPts val="320"/>
              </a:spcBef>
            </a:pPr>
            <a:r>
              <a:rPr sz="1500" dirty="0">
                <a:latin typeface="Calibri"/>
                <a:cs typeface="Calibri"/>
              </a:rPr>
              <a:t>The</a:t>
            </a:r>
            <a:r>
              <a:rPr sz="1500" spc="-1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respondent</a:t>
            </a:r>
            <a:r>
              <a:rPr sz="1500" spc="-6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fails</a:t>
            </a:r>
            <a:r>
              <a:rPr sz="1500" spc="-3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to</a:t>
            </a:r>
            <a:r>
              <a:rPr sz="1500" spc="-2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fulfil</a:t>
            </a:r>
            <a:r>
              <a:rPr sz="1500" spc="-45" dirty="0">
                <a:latin typeface="Calibri"/>
                <a:cs typeface="Calibri"/>
              </a:rPr>
              <a:t> </a:t>
            </a:r>
            <a:r>
              <a:rPr sz="1500" spc="-25" dirty="0">
                <a:latin typeface="Calibri"/>
                <a:cs typeface="Calibri"/>
              </a:rPr>
              <a:t>his </a:t>
            </a:r>
            <a:r>
              <a:rPr sz="1500" dirty="0">
                <a:latin typeface="Calibri"/>
                <a:cs typeface="Calibri"/>
              </a:rPr>
              <a:t>obligations</a:t>
            </a:r>
            <a:r>
              <a:rPr sz="1500" spc="-10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as</a:t>
            </a:r>
            <a:r>
              <a:rPr sz="1500" spc="1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agreed</a:t>
            </a:r>
            <a:r>
              <a:rPr sz="1500" spc="-5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upon:</a:t>
            </a:r>
            <a:r>
              <a:rPr sz="1500" spc="-20" dirty="0">
                <a:latin typeface="Calibri"/>
                <a:cs typeface="Calibri"/>
              </a:rPr>
              <a:t> </a:t>
            </a:r>
            <a:r>
              <a:rPr sz="1500" spc="-50" dirty="0">
                <a:latin typeface="Calibri"/>
                <a:cs typeface="Calibri"/>
              </a:rPr>
              <a:t>a </a:t>
            </a:r>
            <a:r>
              <a:rPr sz="1500" dirty="0">
                <a:latin typeface="Calibri"/>
                <a:cs typeface="Calibri"/>
              </a:rPr>
              <a:t>formal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inquiry</a:t>
            </a:r>
            <a:r>
              <a:rPr sz="1500" spc="-8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will</a:t>
            </a:r>
            <a:r>
              <a:rPr sz="1500" spc="15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commence</a:t>
            </a:r>
            <a:endParaRPr sz="1500" dirty="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015478" y="953262"/>
            <a:ext cx="76200" cy="479425"/>
          </a:xfrm>
          <a:custGeom>
            <a:avLst/>
            <a:gdLst/>
            <a:ahLst/>
            <a:cxnLst/>
            <a:rect l="l" t="t" r="r" b="b"/>
            <a:pathLst>
              <a:path w="76200" h="479425">
                <a:moveTo>
                  <a:pt x="31242" y="403098"/>
                </a:moveTo>
                <a:lnTo>
                  <a:pt x="0" y="403098"/>
                </a:lnTo>
                <a:lnTo>
                  <a:pt x="38100" y="479298"/>
                </a:lnTo>
                <a:lnTo>
                  <a:pt x="69850" y="415798"/>
                </a:lnTo>
                <a:lnTo>
                  <a:pt x="31242" y="415798"/>
                </a:lnTo>
                <a:lnTo>
                  <a:pt x="31242" y="403098"/>
                </a:lnTo>
                <a:close/>
              </a:path>
              <a:path w="76200" h="479425">
                <a:moveTo>
                  <a:pt x="44957" y="0"/>
                </a:moveTo>
                <a:lnTo>
                  <a:pt x="31242" y="0"/>
                </a:lnTo>
                <a:lnTo>
                  <a:pt x="31242" y="415798"/>
                </a:lnTo>
                <a:lnTo>
                  <a:pt x="44957" y="415798"/>
                </a:lnTo>
                <a:lnTo>
                  <a:pt x="44957" y="0"/>
                </a:lnTo>
                <a:close/>
              </a:path>
              <a:path w="76200" h="479425">
                <a:moveTo>
                  <a:pt x="76200" y="403098"/>
                </a:moveTo>
                <a:lnTo>
                  <a:pt x="44957" y="403098"/>
                </a:lnTo>
                <a:lnTo>
                  <a:pt x="44957" y="415798"/>
                </a:lnTo>
                <a:lnTo>
                  <a:pt x="69850" y="415798"/>
                </a:lnTo>
                <a:lnTo>
                  <a:pt x="76200" y="4030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7630668" y="1412748"/>
            <a:ext cx="982980" cy="320040"/>
          </a:xfrm>
          <a:prstGeom prst="rect">
            <a:avLst/>
          </a:prstGeom>
          <a:solidFill>
            <a:srgbClr val="D6E3BC"/>
          </a:solidFill>
          <a:ln w="27432">
            <a:solidFill>
              <a:srgbClr val="000000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139700">
              <a:lnSpc>
                <a:spcPct val="100000"/>
              </a:lnSpc>
              <a:spcBef>
                <a:spcPts val="265"/>
              </a:spcBef>
            </a:pPr>
            <a:r>
              <a:rPr sz="1550" spc="-10" dirty="0">
                <a:latin typeface="Calibri"/>
                <a:cs typeface="Calibri"/>
              </a:rPr>
              <a:t>FORMAL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867143" y="3022092"/>
            <a:ext cx="2853055" cy="736600"/>
          </a:xfrm>
          <a:prstGeom prst="rect">
            <a:avLst/>
          </a:prstGeom>
          <a:solidFill>
            <a:srgbClr val="D6E3BC"/>
          </a:solidFill>
          <a:ln w="27432">
            <a:solidFill>
              <a:srgbClr val="000000"/>
            </a:solidFill>
          </a:ln>
        </p:spPr>
        <p:txBody>
          <a:bodyPr vert="horz" wrap="square" lIns="0" tIns="12192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60"/>
              </a:spcBef>
            </a:pPr>
            <a:r>
              <a:rPr sz="1550" dirty="0">
                <a:latin typeface="Calibri"/>
                <a:cs typeface="Calibri"/>
              </a:rPr>
              <a:t>One</a:t>
            </a:r>
            <a:r>
              <a:rPr sz="1550" spc="9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copy</a:t>
            </a:r>
            <a:r>
              <a:rPr sz="1550" spc="8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of</a:t>
            </a:r>
            <a:r>
              <a:rPr sz="1550" spc="7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8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complaint</a:t>
            </a:r>
            <a:r>
              <a:rPr sz="1550" spc="9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to</a:t>
            </a:r>
            <a:r>
              <a:rPr sz="1550" spc="80" dirty="0">
                <a:latin typeface="Calibri"/>
                <a:cs typeface="Calibri"/>
              </a:rPr>
              <a:t> </a:t>
            </a:r>
            <a:r>
              <a:rPr sz="1550" spc="-25" dirty="0">
                <a:latin typeface="Calibri"/>
                <a:cs typeface="Calibri"/>
              </a:rPr>
              <a:t>be</a:t>
            </a:r>
            <a:endParaRPr sz="155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0"/>
              </a:spcBef>
            </a:pPr>
            <a:r>
              <a:rPr sz="1550" dirty="0">
                <a:latin typeface="Calibri"/>
                <a:cs typeface="Calibri"/>
              </a:rPr>
              <a:t>forwarded</a:t>
            </a:r>
            <a:r>
              <a:rPr sz="1550" spc="17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to</a:t>
            </a:r>
            <a:r>
              <a:rPr sz="1550" spc="5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25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respondent</a:t>
            </a:r>
            <a:endParaRPr sz="155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630668" y="2121408"/>
            <a:ext cx="1010919" cy="325120"/>
          </a:xfrm>
          <a:prstGeom prst="rect">
            <a:avLst/>
          </a:prstGeom>
          <a:solidFill>
            <a:srgbClr val="D6E3BC"/>
          </a:solidFill>
          <a:ln w="27432">
            <a:solidFill>
              <a:srgbClr val="000000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236220">
              <a:lnSpc>
                <a:spcPct val="100000"/>
              </a:lnSpc>
              <a:spcBef>
                <a:spcPts val="295"/>
              </a:spcBef>
            </a:pPr>
            <a:r>
              <a:rPr sz="1550" spc="-10" dirty="0">
                <a:latin typeface="Calibri"/>
                <a:cs typeface="Calibri"/>
              </a:rPr>
              <a:t>CCASH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047355" y="3760342"/>
            <a:ext cx="76200" cy="405130"/>
          </a:xfrm>
          <a:custGeom>
            <a:avLst/>
            <a:gdLst/>
            <a:ahLst/>
            <a:cxnLst/>
            <a:rect l="l" t="t" r="r" b="b"/>
            <a:pathLst>
              <a:path w="76200" h="405129">
                <a:moveTo>
                  <a:pt x="31321" y="328968"/>
                </a:moveTo>
                <a:lnTo>
                  <a:pt x="0" y="329438"/>
                </a:lnTo>
                <a:lnTo>
                  <a:pt x="39243" y="405003"/>
                </a:lnTo>
                <a:lnTo>
                  <a:pt x="69775" y="341630"/>
                </a:lnTo>
                <a:lnTo>
                  <a:pt x="31496" y="341630"/>
                </a:lnTo>
                <a:lnTo>
                  <a:pt x="31328" y="329438"/>
                </a:lnTo>
                <a:lnTo>
                  <a:pt x="31321" y="328968"/>
                </a:lnTo>
                <a:close/>
              </a:path>
              <a:path w="76200" h="405129">
                <a:moveTo>
                  <a:pt x="45036" y="328762"/>
                </a:moveTo>
                <a:lnTo>
                  <a:pt x="31321" y="328968"/>
                </a:lnTo>
                <a:lnTo>
                  <a:pt x="31496" y="341630"/>
                </a:lnTo>
                <a:lnTo>
                  <a:pt x="45213" y="341630"/>
                </a:lnTo>
                <a:lnTo>
                  <a:pt x="45045" y="329438"/>
                </a:lnTo>
                <a:lnTo>
                  <a:pt x="45036" y="328762"/>
                </a:lnTo>
                <a:close/>
              </a:path>
              <a:path w="76200" h="405129">
                <a:moveTo>
                  <a:pt x="76200" y="328295"/>
                </a:moveTo>
                <a:lnTo>
                  <a:pt x="45036" y="328762"/>
                </a:lnTo>
                <a:lnTo>
                  <a:pt x="45213" y="341630"/>
                </a:lnTo>
                <a:lnTo>
                  <a:pt x="69775" y="341630"/>
                </a:lnTo>
                <a:lnTo>
                  <a:pt x="76200" y="328295"/>
                </a:lnTo>
                <a:close/>
              </a:path>
              <a:path w="76200" h="405129">
                <a:moveTo>
                  <a:pt x="40513" y="0"/>
                </a:moveTo>
                <a:lnTo>
                  <a:pt x="26797" y="254"/>
                </a:lnTo>
                <a:lnTo>
                  <a:pt x="31312" y="328295"/>
                </a:lnTo>
                <a:lnTo>
                  <a:pt x="31321" y="328968"/>
                </a:lnTo>
                <a:lnTo>
                  <a:pt x="45036" y="328762"/>
                </a:lnTo>
                <a:lnTo>
                  <a:pt x="40516" y="254"/>
                </a:lnTo>
                <a:lnTo>
                  <a:pt x="405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358883" y="886968"/>
            <a:ext cx="731520" cy="1005840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6885431" y="4128516"/>
            <a:ext cx="2839720" cy="626745"/>
          </a:xfrm>
          <a:prstGeom prst="rect">
            <a:avLst/>
          </a:prstGeom>
          <a:solidFill>
            <a:srgbClr val="D6E3BC"/>
          </a:solidFill>
          <a:ln w="27432">
            <a:solidFill>
              <a:srgbClr val="000000"/>
            </a:solidFill>
          </a:ln>
        </p:spPr>
        <p:txBody>
          <a:bodyPr vert="horz" wrap="square" lIns="0" tIns="60960" rIns="0" bIns="0" rtlCol="0">
            <a:spAutoFit/>
          </a:bodyPr>
          <a:lstStyle/>
          <a:p>
            <a:pPr marL="249554" marR="137160" indent="-105410">
              <a:lnSpc>
                <a:spcPct val="102699"/>
              </a:lnSpc>
              <a:spcBef>
                <a:spcPts val="480"/>
              </a:spcBef>
            </a:pPr>
            <a:r>
              <a:rPr sz="1550" dirty="0">
                <a:latin typeface="Calibri"/>
                <a:cs typeface="Calibri"/>
              </a:rPr>
              <a:t>Inquiry</a:t>
            </a:r>
            <a:r>
              <a:rPr sz="1550" spc="11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report</a:t>
            </a:r>
            <a:r>
              <a:rPr sz="1550" spc="12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to</a:t>
            </a:r>
            <a:r>
              <a:rPr sz="1550" spc="6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be</a:t>
            </a:r>
            <a:r>
              <a:rPr sz="1550" spc="35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completed </a:t>
            </a:r>
            <a:r>
              <a:rPr sz="1550" dirty="0">
                <a:latin typeface="Calibri"/>
                <a:cs typeface="Calibri"/>
              </a:rPr>
              <a:t>within</a:t>
            </a:r>
            <a:r>
              <a:rPr sz="1550" spc="10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90</a:t>
            </a:r>
            <a:r>
              <a:rPr sz="1550" spc="6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days</a:t>
            </a:r>
            <a:r>
              <a:rPr sz="1550" spc="6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by</a:t>
            </a:r>
            <a:r>
              <a:rPr sz="1550" spc="3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70" dirty="0">
                <a:latin typeface="Calibri"/>
                <a:cs typeface="Calibri"/>
              </a:rPr>
              <a:t> </a:t>
            </a:r>
            <a:r>
              <a:rPr sz="1550" spc="-20" dirty="0">
                <a:latin typeface="Calibri"/>
                <a:cs typeface="Calibri"/>
              </a:rPr>
              <a:t>CCASH</a:t>
            </a:r>
            <a:endParaRPr sz="1550" dirty="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867143" y="5152644"/>
            <a:ext cx="2857500" cy="1353820"/>
          </a:xfrm>
          <a:prstGeom prst="rect">
            <a:avLst/>
          </a:prstGeom>
          <a:solidFill>
            <a:srgbClr val="D6E3BC"/>
          </a:solidFill>
          <a:ln w="27432">
            <a:solidFill>
              <a:srgbClr val="000000"/>
            </a:solidFill>
          </a:ln>
        </p:spPr>
        <p:txBody>
          <a:bodyPr vert="horz" wrap="square" lIns="0" tIns="57785" rIns="0" bIns="0" rtlCol="0">
            <a:spAutoFit/>
          </a:bodyPr>
          <a:lstStyle/>
          <a:p>
            <a:pPr marL="140335" marR="132080" indent="4445" algn="ctr">
              <a:lnSpc>
                <a:spcPct val="103099"/>
              </a:lnSpc>
              <a:spcBef>
                <a:spcPts val="455"/>
              </a:spcBef>
            </a:pPr>
            <a:r>
              <a:rPr sz="1550" dirty="0">
                <a:latin typeface="Calibri"/>
                <a:cs typeface="Calibri"/>
              </a:rPr>
              <a:t>Report</a:t>
            </a:r>
            <a:r>
              <a:rPr sz="1550" spc="12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of</a:t>
            </a:r>
            <a:r>
              <a:rPr sz="1550" spc="6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8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findings</a:t>
            </a:r>
            <a:r>
              <a:rPr sz="1550" spc="7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to</a:t>
            </a:r>
            <a:r>
              <a:rPr sz="1550" spc="75" dirty="0">
                <a:latin typeface="Calibri"/>
                <a:cs typeface="Calibri"/>
              </a:rPr>
              <a:t> </a:t>
            </a:r>
            <a:r>
              <a:rPr sz="1550" spc="-25" dirty="0">
                <a:latin typeface="Calibri"/>
                <a:cs typeface="Calibri"/>
              </a:rPr>
              <a:t>be </a:t>
            </a:r>
            <a:r>
              <a:rPr sz="1550" dirty="0">
                <a:latin typeface="Calibri"/>
                <a:cs typeface="Calibri"/>
              </a:rPr>
              <a:t>submitted</a:t>
            </a:r>
            <a:r>
              <a:rPr sz="1550" spc="13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to</a:t>
            </a:r>
            <a:r>
              <a:rPr sz="1550" spc="4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10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employer</a:t>
            </a:r>
            <a:r>
              <a:rPr sz="1550" spc="170" dirty="0">
                <a:latin typeface="Calibri"/>
                <a:cs typeface="Calibri"/>
              </a:rPr>
              <a:t> </a:t>
            </a:r>
            <a:r>
              <a:rPr sz="1550" spc="-25" dirty="0">
                <a:latin typeface="Calibri"/>
                <a:cs typeface="Calibri"/>
              </a:rPr>
              <a:t>and </a:t>
            </a:r>
            <a:r>
              <a:rPr sz="1550" dirty="0">
                <a:latin typeface="Calibri"/>
                <a:cs typeface="Calibri"/>
              </a:rPr>
              <a:t>concerned</a:t>
            </a:r>
            <a:r>
              <a:rPr sz="1550" spc="14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parties</a:t>
            </a:r>
            <a:r>
              <a:rPr sz="1550" spc="14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within</a:t>
            </a:r>
            <a:r>
              <a:rPr sz="1550" spc="105" dirty="0">
                <a:latin typeface="Calibri"/>
                <a:cs typeface="Calibri"/>
              </a:rPr>
              <a:t> </a:t>
            </a:r>
            <a:r>
              <a:rPr sz="1550" spc="-25" dirty="0">
                <a:latin typeface="Calibri"/>
                <a:cs typeface="Calibri"/>
              </a:rPr>
              <a:t>10 </a:t>
            </a:r>
            <a:r>
              <a:rPr sz="1550" dirty="0">
                <a:latin typeface="Calibri"/>
                <a:cs typeface="Calibri"/>
              </a:rPr>
              <a:t>days</a:t>
            </a:r>
            <a:r>
              <a:rPr sz="1550" spc="7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of</a:t>
            </a:r>
            <a:r>
              <a:rPr sz="1550" spc="7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completion</a:t>
            </a:r>
            <a:r>
              <a:rPr sz="1550" spc="16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of</a:t>
            </a:r>
            <a:r>
              <a:rPr sz="1550" spc="65" dirty="0">
                <a:latin typeface="Calibri"/>
                <a:cs typeface="Calibri"/>
              </a:rPr>
              <a:t> </a:t>
            </a:r>
            <a:r>
              <a:rPr sz="1550" spc="-25" dirty="0">
                <a:latin typeface="Calibri"/>
                <a:cs typeface="Calibri"/>
              </a:rPr>
              <a:t>the </a:t>
            </a:r>
            <a:r>
              <a:rPr sz="1550" spc="-10" dirty="0">
                <a:latin typeface="Calibri"/>
                <a:cs typeface="Calibri"/>
              </a:rPr>
              <a:t>inquiry</a:t>
            </a:r>
            <a:endParaRPr sz="155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1177518" y="2448305"/>
            <a:ext cx="3558540" cy="697865"/>
            <a:chOff x="1177518" y="2448305"/>
            <a:chExt cx="3558540" cy="697865"/>
          </a:xfrm>
        </p:grpSpPr>
        <p:sp>
          <p:nvSpPr>
            <p:cNvPr id="21" name="object 21"/>
            <p:cNvSpPr/>
            <p:nvPr/>
          </p:nvSpPr>
          <p:spPr>
            <a:xfrm>
              <a:off x="1177518" y="2763646"/>
              <a:ext cx="3558540" cy="382270"/>
            </a:xfrm>
            <a:custGeom>
              <a:avLst/>
              <a:gdLst/>
              <a:ahLst/>
              <a:cxnLst/>
              <a:rect l="l" t="t" r="r" b="b"/>
              <a:pathLst>
                <a:path w="3558540" h="382269">
                  <a:moveTo>
                    <a:pt x="76187" y="286385"/>
                  </a:moveTo>
                  <a:lnTo>
                    <a:pt x="44945" y="285711"/>
                  </a:lnTo>
                  <a:lnTo>
                    <a:pt x="51498" y="254"/>
                  </a:lnTo>
                  <a:lnTo>
                    <a:pt x="37795" y="0"/>
                  </a:lnTo>
                  <a:lnTo>
                    <a:pt x="31254" y="284734"/>
                  </a:lnTo>
                  <a:lnTo>
                    <a:pt x="31229" y="285419"/>
                  </a:lnTo>
                  <a:lnTo>
                    <a:pt x="0" y="284734"/>
                  </a:lnTo>
                  <a:lnTo>
                    <a:pt x="36347" y="361696"/>
                  </a:lnTo>
                  <a:lnTo>
                    <a:pt x="69799" y="298450"/>
                  </a:lnTo>
                  <a:lnTo>
                    <a:pt x="76187" y="286385"/>
                  </a:lnTo>
                  <a:close/>
                </a:path>
                <a:path w="3558540" h="382269">
                  <a:moveTo>
                    <a:pt x="3558438" y="305816"/>
                  </a:moveTo>
                  <a:lnTo>
                    <a:pt x="3527082" y="305816"/>
                  </a:lnTo>
                  <a:lnTo>
                    <a:pt x="3527450" y="127"/>
                  </a:lnTo>
                  <a:lnTo>
                    <a:pt x="3513734" y="127"/>
                  </a:lnTo>
                  <a:lnTo>
                    <a:pt x="3513366" y="305816"/>
                  </a:lnTo>
                  <a:lnTo>
                    <a:pt x="3482289" y="305816"/>
                  </a:lnTo>
                  <a:lnTo>
                    <a:pt x="3520211" y="382016"/>
                  </a:lnTo>
                  <a:lnTo>
                    <a:pt x="3552063" y="318516"/>
                  </a:lnTo>
                  <a:lnTo>
                    <a:pt x="3558438" y="3058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218438" y="2448305"/>
              <a:ext cx="3477895" cy="329565"/>
            </a:xfrm>
            <a:custGeom>
              <a:avLst/>
              <a:gdLst/>
              <a:ahLst/>
              <a:cxnLst/>
              <a:rect l="l" t="t" r="r" b="b"/>
              <a:pathLst>
                <a:path w="3477895" h="329564">
                  <a:moveTo>
                    <a:pt x="1837944" y="0"/>
                  </a:moveTo>
                  <a:lnTo>
                    <a:pt x="1837944" y="321564"/>
                  </a:lnTo>
                </a:path>
                <a:path w="3477895" h="329564">
                  <a:moveTo>
                    <a:pt x="0" y="329438"/>
                  </a:moveTo>
                  <a:lnTo>
                    <a:pt x="3477767" y="320040"/>
                  </a:lnTo>
                </a:path>
              </a:pathLst>
            </a:custGeom>
            <a:ln w="1371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23" name="object 23"/>
          <p:cNvGraphicFramePr>
            <a:graphicFrameLocks noGrp="1"/>
          </p:cNvGraphicFramePr>
          <p:nvPr/>
        </p:nvGraphicFramePr>
        <p:xfrm>
          <a:off x="2846070" y="4210811"/>
          <a:ext cx="3097530" cy="28187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4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05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550" b="1" dirty="0">
                          <a:latin typeface="Calibri"/>
                          <a:cs typeface="Calibri"/>
                        </a:rPr>
                        <a:t>COMPLAINT</a:t>
                      </a:r>
                      <a:r>
                        <a:rPr sz="1550" b="1" spc="1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b="1" dirty="0">
                          <a:latin typeface="Calibri"/>
                          <a:cs typeface="Calibri"/>
                        </a:rPr>
                        <a:t>NOT</a:t>
                      </a:r>
                      <a:r>
                        <a:rPr sz="1550" b="1" spc="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b="1" spc="-10" dirty="0">
                          <a:latin typeface="Calibri"/>
                          <a:cs typeface="Calibri"/>
                        </a:rPr>
                        <a:t>UPHELD:</a:t>
                      </a:r>
                      <a:endParaRPr sz="155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INCONCLUSIVE</a:t>
                      </a:r>
                      <a:r>
                        <a:rPr sz="1550" spc="2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recommend</a:t>
                      </a:r>
                      <a:r>
                        <a:rPr sz="1550" spc="1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25" dirty="0">
                          <a:latin typeface="Calibri"/>
                          <a:cs typeface="Calibri"/>
                        </a:rPr>
                        <a:t>to</a:t>
                      </a:r>
                      <a:endParaRPr sz="155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employer</a:t>
                      </a:r>
                      <a:r>
                        <a:rPr sz="1550" spc="1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that</a:t>
                      </a:r>
                      <a:r>
                        <a:rPr sz="155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no</a:t>
                      </a:r>
                      <a:r>
                        <a:rPr sz="1550" spc="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action</a:t>
                      </a:r>
                      <a:r>
                        <a:rPr sz="1550" spc="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25" dirty="0">
                          <a:latin typeface="Calibri"/>
                          <a:cs typeface="Calibri"/>
                        </a:rPr>
                        <a:t>is</a:t>
                      </a:r>
                      <a:endParaRPr sz="155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required</a:t>
                      </a:r>
                      <a:r>
                        <a:rPr sz="1550" spc="1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55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be</a:t>
                      </a:r>
                      <a:r>
                        <a:rPr sz="1550" spc="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taken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10922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64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0922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924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47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50" b="1" dirty="0">
                          <a:latin typeface="Calibri"/>
                          <a:cs typeface="Calibri"/>
                        </a:rPr>
                        <a:t>COMPLAINT</a:t>
                      </a:r>
                      <a:r>
                        <a:rPr sz="1550" b="1" spc="2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b="1" spc="-10" dirty="0">
                          <a:latin typeface="Calibri"/>
                          <a:cs typeface="Calibri"/>
                        </a:rPr>
                        <a:t>UPHELD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: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123825" marR="107950" indent="-12700" algn="ctr">
                        <a:lnSpc>
                          <a:spcPct val="103299"/>
                        </a:lnSpc>
                        <a:spcBef>
                          <a:spcPts val="10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Recommendations</a:t>
                      </a:r>
                      <a:r>
                        <a:rPr sz="1550" spc="2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550" spc="1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25" dirty="0">
                          <a:latin typeface="Calibri"/>
                          <a:cs typeface="Calibri"/>
                        </a:rPr>
                        <a:t>be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implemented</a:t>
                      </a:r>
                      <a:r>
                        <a:rPr sz="1550" spc="1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by</a:t>
                      </a:r>
                      <a:r>
                        <a:rPr sz="1550" spc="1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55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employer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within</a:t>
                      </a:r>
                      <a:r>
                        <a:rPr sz="1550" spc="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60</a:t>
                      </a:r>
                      <a:r>
                        <a:rPr sz="155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days</a:t>
                      </a:r>
                      <a:r>
                        <a:rPr sz="155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55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receipt</a:t>
                      </a:r>
                      <a:r>
                        <a:rPr sz="1550" spc="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25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55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report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4000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78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000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4" name="object 24"/>
          <p:cNvSpPr txBox="1"/>
          <p:nvPr/>
        </p:nvSpPr>
        <p:spPr>
          <a:xfrm>
            <a:off x="219456" y="4507991"/>
            <a:ext cx="2171700" cy="2263140"/>
          </a:xfrm>
          <a:prstGeom prst="rect">
            <a:avLst/>
          </a:prstGeom>
          <a:solidFill>
            <a:srgbClr val="D6E3BC"/>
          </a:solidFill>
          <a:ln w="27432">
            <a:solidFill>
              <a:srgbClr val="000000"/>
            </a:solidFill>
          </a:ln>
        </p:spPr>
        <p:txBody>
          <a:bodyPr vert="horz" wrap="square" lIns="0" tIns="26034" rIns="0" bIns="0" rtlCol="0">
            <a:spAutoFit/>
          </a:bodyPr>
          <a:lstStyle/>
          <a:p>
            <a:pPr marL="101600" marR="97155" indent="-1270" algn="ctr">
              <a:lnSpc>
                <a:spcPct val="103099"/>
              </a:lnSpc>
              <a:spcBef>
                <a:spcPts val="204"/>
              </a:spcBef>
            </a:pPr>
            <a:r>
              <a:rPr sz="1550" dirty="0">
                <a:latin typeface="Calibri"/>
                <a:cs typeface="Calibri"/>
              </a:rPr>
              <a:t>If</a:t>
            </a:r>
            <a:r>
              <a:rPr sz="1550" spc="4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not</a:t>
            </a:r>
            <a:r>
              <a:rPr sz="1550" spc="8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satisfied</a:t>
            </a:r>
            <a:r>
              <a:rPr sz="1550" spc="10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by</a:t>
            </a:r>
            <a:r>
              <a:rPr sz="1550" spc="35" dirty="0">
                <a:latin typeface="Calibri"/>
                <a:cs typeface="Calibri"/>
              </a:rPr>
              <a:t> </a:t>
            </a:r>
            <a:r>
              <a:rPr sz="1550" spc="-25" dirty="0">
                <a:latin typeface="Calibri"/>
                <a:cs typeface="Calibri"/>
              </a:rPr>
              <a:t>the </a:t>
            </a:r>
            <a:r>
              <a:rPr sz="1550" dirty="0">
                <a:latin typeface="Calibri"/>
                <a:cs typeface="Calibri"/>
              </a:rPr>
              <a:t>recommendations</a:t>
            </a:r>
            <a:r>
              <a:rPr sz="1550" spc="325" dirty="0">
                <a:latin typeface="Calibri"/>
                <a:cs typeface="Calibri"/>
              </a:rPr>
              <a:t> </a:t>
            </a:r>
            <a:r>
              <a:rPr sz="1550" spc="-35" dirty="0">
                <a:latin typeface="Calibri"/>
                <a:cs typeface="Calibri"/>
              </a:rPr>
              <a:t>or </a:t>
            </a:r>
            <a:r>
              <a:rPr sz="1550" dirty="0">
                <a:latin typeface="Calibri"/>
                <a:cs typeface="Calibri"/>
              </a:rPr>
              <a:t>non-implementation</a:t>
            </a:r>
            <a:r>
              <a:rPr sz="1550" spc="325" dirty="0">
                <a:latin typeface="Calibri"/>
                <a:cs typeface="Calibri"/>
              </a:rPr>
              <a:t> </a:t>
            </a:r>
            <a:r>
              <a:rPr sz="1550" spc="-25" dirty="0">
                <a:latin typeface="Calibri"/>
                <a:cs typeface="Calibri"/>
              </a:rPr>
              <a:t>of </a:t>
            </a:r>
            <a:r>
              <a:rPr sz="1550" dirty="0">
                <a:latin typeface="Calibri"/>
                <a:cs typeface="Calibri"/>
              </a:rPr>
              <a:t>such</a:t>
            </a:r>
            <a:r>
              <a:rPr sz="1550" spc="95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recommendations,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7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complainant</a:t>
            </a:r>
            <a:r>
              <a:rPr sz="1550" spc="210" dirty="0">
                <a:latin typeface="Calibri"/>
                <a:cs typeface="Calibri"/>
              </a:rPr>
              <a:t> </a:t>
            </a:r>
            <a:r>
              <a:rPr sz="1550" spc="-25" dirty="0">
                <a:latin typeface="Calibri"/>
                <a:cs typeface="Calibri"/>
              </a:rPr>
              <a:t>and</a:t>
            </a:r>
            <a:r>
              <a:rPr sz="1550" spc="50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5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respondent</a:t>
            </a:r>
            <a:r>
              <a:rPr sz="1550" spc="225" dirty="0">
                <a:latin typeface="Calibri"/>
                <a:cs typeface="Calibri"/>
              </a:rPr>
              <a:t> </a:t>
            </a:r>
            <a:r>
              <a:rPr sz="1550" spc="-25" dirty="0">
                <a:latin typeface="Calibri"/>
                <a:cs typeface="Calibri"/>
              </a:rPr>
              <a:t>can </a:t>
            </a:r>
            <a:r>
              <a:rPr sz="1550" dirty="0">
                <a:latin typeface="Calibri"/>
                <a:cs typeface="Calibri"/>
              </a:rPr>
              <a:t>appeal</a:t>
            </a:r>
            <a:r>
              <a:rPr sz="1550" spc="8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as</a:t>
            </a:r>
            <a:r>
              <a:rPr sz="1550" spc="8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per</a:t>
            </a:r>
            <a:r>
              <a:rPr sz="1550" spc="80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section </a:t>
            </a:r>
            <a:r>
              <a:rPr sz="1550" dirty="0">
                <a:latin typeface="Calibri"/>
                <a:cs typeface="Calibri"/>
              </a:rPr>
              <a:t>18(1)</a:t>
            </a:r>
            <a:r>
              <a:rPr sz="1550" spc="13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and</a:t>
            </a:r>
            <a:r>
              <a:rPr sz="1550" spc="5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18(2)</a:t>
            </a:r>
            <a:r>
              <a:rPr sz="1550" spc="95" dirty="0">
                <a:latin typeface="Calibri"/>
                <a:cs typeface="Calibri"/>
              </a:rPr>
              <a:t> </a:t>
            </a:r>
            <a:r>
              <a:rPr sz="1550" spc="-25" dirty="0">
                <a:latin typeface="Calibri"/>
                <a:cs typeface="Calibri"/>
              </a:rPr>
              <a:t>of</a:t>
            </a:r>
            <a:r>
              <a:rPr sz="1550" spc="50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POSH</a:t>
            </a:r>
            <a:r>
              <a:rPr sz="1550" spc="110" dirty="0">
                <a:latin typeface="Calibri"/>
                <a:cs typeface="Calibri"/>
              </a:rPr>
              <a:t> </a:t>
            </a:r>
            <a:r>
              <a:rPr sz="1550" spc="-25" dirty="0">
                <a:latin typeface="Calibri"/>
                <a:cs typeface="Calibri"/>
              </a:rPr>
              <a:t>Act</a:t>
            </a:r>
            <a:endParaRPr sz="1550" dirty="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5959602" y="1536954"/>
            <a:ext cx="1672589" cy="2002155"/>
            <a:chOff x="5959602" y="1536954"/>
            <a:chExt cx="1672589" cy="2002155"/>
          </a:xfrm>
        </p:grpSpPr>
        <p:sp>
          <p:nvSpPr>
            <p:cNvPr id="26" name="object 26"/>
            <p:cNvSpPr/>
            <p:nvPr/>
          </p:nvSpPr>
          <p:spPr>
            <a:xfrm>
              <a:off x="5959602" y="1575054"/>
              <a:ext cx="382270" cy="1958339"/>
            </a:xfrm>
            <a:custGeom>
              <a:avLst/>
              <a:gdLst/>
              <a:ahLst/>
              <a:cxnLst/>
              <a:rect l="l" t="t" r="r" b="b"/>
              <a:pathLst>
                <a:path w="382270" h="1958339">
                  <a:moveTo>
                    <a:pt x="0" y="1956816"/>
                  </a:moveTo>
                  <a:lnTo>
                    <a:pt x="381762" y="1956816"/>
                  </a:lnTo>
                </a:path>
                <a:path w="382270" h="1958339">
                  <a:moveTo>
                    <a:pt x="379475" y="0"/>
                  </a:moveTo>
                  <a:lnTo>
                    <a:pt x="379475" y="1957832"/>
                  </a:lnTo>
                </a:path>
              </a:pathLst>
            </a:custGeom>
            <a:ln w="1371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339078" y="1536954"/>
              <a:ext cx="1292860" cy="76200"/>
            </a:xfrm>
            <a:custGeom>
              <a:avLst/>
              <a:gdLst/>
              <a:ahLst/>
              <a:cxnLst/>
              <a:rect l="l" t="t" r="r" b="b"/>
              <a:pathLst>
                <a:path w="1292859" h="76200">
                  <a:moveTo>
                    <a:pt x="1216532" y="0"/>
                  </a:moveTo>
                  <a:lnTo>
                    <a:pt x="1216532" y="76200"/>
                  </a:lnTo>
                  <a:lnTo>
                    <a:pt x="1279016" y="44958"/>
                  </a:lnTo>
                  <a:lnTo>
                    <a:pt x="1229232" y="44958"/>
                  </a:lnTo>
                  <a:lnTo>
                    <a:pt x="1229232" y="31242"/>
                  </a:lnTo>
                  <a:lnTo>
                    <a:pt x="1279017" y="31242"/>
                  </a:lnTo>
                  <a:lnTo>
                    <a:pt x="1216532" y="0"/>
                  </a:lnTo>
                  <a:close/>
                </a:path>
                <a:path w="1292859" h="76200">
                  <a:moveTo>
                    <a:pt x="1216532" y="31242"/>
                  </a:moveTo>
                  <a:lnTo>
                    <a:pt x="0" y="31242"/>
                  </a:lnTo>
                  <a:lnTo>
                    <a:pt x="0" y="44958"/>
                  </a:lnTo>
                  <a:lnTo>
                    <a:pt x="1216532" y="44958"/>
                  </a:lnTo>
                  <a:lnTo>
                    <a:pt x="1216532" y="31242"/>
                  </a:lnTo>
                  <a:close/>
                </a:path>
                <a:path w="1292859" h="76200">
                  <a:moveTo>
                    <a:pt x="1279017" y="31242"/>
                  </a:moveTo>
                  <a:lnTo>
                    <a:pt x="1229232" y="31242"/>
                  </a:lnTo>
                  <a:lnTo>
                    <a:pt x="1229232" y="44958"/>
                  </a:lnTo>
                  <a:lnTo>
                    <a:pt x="1279016" y="44958"/>
                  </a:lnTo>
                  <a:lnTo>
                    <a:pt x="1292732" y="38100"/>
                  </a:lnTo>
                  <a:lnTo>
                    <a:pt x="1279017" y="3124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/>
          <p:nvPr/>
        </p:nvSpPr>
        <p:spPr>
          <a:xfrm>
            <a:off x="8015478" y="1735073"/>
            <a:ext cx="76200" cy="414020"/>
          </a:xfrm>
          <a:custGeom>
            <a:avLst/>
            <a:gdLst/>
            <a:ahLst/>
            <a:cxnLst/>
            <a:rect l="l" t="t" r="r" b="b"/>
            <a:pathLst>
              <a:path w="76200" h="414019">
                <a:moveTo>
                  <a:pt x="31242" y="337819"/>
                </a:moveTo>
                <a:lnTo>
                  <a:pt x="0" y="337819"/>
                </a:lnTo>
                <a:lnTo>
                  <a:pt x="38100" y="414019"/>
                </a:lnTo>
                <a:lnTo>
                  <a:pt x="69850" y="350519"/>
                </a:lnTo>
                <a:lnTo>
                  <a:pt x="31242" y="350519"/>
                </a:lnTo>
                <a:lnTo>
                  <a:pt x="31242" y="337819"/>
                </a:lnTo>
                <a:close/>
              </a:path>
              <a:path w="76200" h="414019">
                <a:moveTo>
                  <a:pt x="44957" y="0"/>
                </a:moveTo>
                <a:lnTo>
                  <a:pt x="31242" y="0"/>
                </a:lnTo>
                <a:lnTo>
                  <a:pt x="31242" y="350519"/>
                </a:lnTo>
                <a:lnTo>
                  <a:pt x="44957" y="350519"/>
                </a:lnTo>
                <a:lnTo>
                  <a:pt x="44957" y="0"/>
                </a:lnTo>
                <a:close/>
              </a:path>
              <a:path w="76200" h="414019">
                <a:moveTo>
                  <a:pt x="76200" y="337819"/>
                </a:moveTo>
                <a:lnTo>
                  <a:pt x="44957" y="337819"/>
                </a:lnTo>
                <a:lnTo>
                  <a:pt x="44957" y="350519"/>
                </a:lnTo>
                <a:lnTo>
                  <a:pt x="69850" y="350519"/>
                </a:lnTo>
                <a:lnTo>
                  <a:pt x="76200" y="33781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020050" y="2448305"/>
            <a:ext cx="76200" cy="574675"/>
          </a:xfrm>
          <a:custGeom>
            <a:avLst/>
            <a:gdLst/>
            <a:ahLst/>
            <a:cxnLst/>
            <a:rect l="l" t="t" r="r" b="b"/>
            <a:pathLst>
              <a:path w="76200" h="574675">
                <a:moveTo>
                  <a:pt x="31242" y="497967"/>
                </a:moveTo>
                <a:lnTo>
                  <a:pt x="0" y="497967"/>
                </a:lnTo>
                <a:lnTo>
                  <a:pt x="38100" y="574167"/>
                </a:lnTo>
                <a:lnTo>
                  <a:pt x="69850" y="510667"/>
                </a:lnTo>
                <a:lnTo>
                  <a:pt x="31242" y="510667"/>
                </a:lnTo>
                <a:lnTo>
                  <a:pt x="31242" y="497967"/>
                </a:lnTo>
                <a:close/>
              </a:path>
              <a:path w="76200" h="574675">
                <a:moveTo>
                  <a:pt x="44957" y="0"/>
                </a:moveTo>
                <a:lnTo>
                  <a:pt x="31242" y="0"/>
                </a:lnTo>
                <a:lnTo>
                  <a:pt x="31242" y="510667"/>
                </a:lnTo>
                <a:lnTo>
                  <a:pt x="44957" y="510667"/>
                </a:lnTo>
                <a:lnTo>
                  <a:pt x="44957" y="0"/>
                </a:lnTo>
                <a:close/>
              </a:path>
              <a:path w="76200" h="574675">
                <a:moveTo>
                  <a:pt x="76200" y="497967"/>
                </a:moveTo>
                <a:lnTo>
                  <a:pt x="44957" y="497967"/>
                </a:lnTo>
                <a:lnTo>
                  <a:pt x="44957" y="510667"/>
                </a:lnTo>
                <a:lnTo>
                  <a:pt x="69850" y="510667"/>
                </a:lnTo>
                <a:lnTo>
                  <a:pt x="76200" y="49796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041131" y="4775453"/>
            <a:ext cx="76200" cy="381000"/>
          </a:xfrm>
          <a:custGeom>
            <a:avLst/>
            <a:gdLst/>
            <a:ahLst/>
            <a:cxnLst/>
            <a:rect l="l" t="t" r="r" b="b"/>
            <a:pathLst>
              <a:path w="76200" h="381000">
                <a:moveTo>
                  <a:pt x="31252" y="304539"/>
                </a:moveTo>
                <a:lnTo>
                  <a:pt x="0" y="304799"/>
                </a:lnTo>
                <a:lnTo>
                  <a:pt x="38735" y="380618"/>
                </a:lnTo>
                <a:lnTo>
                  <a:pt x="69789" y="317245"/>
                </a:lnTo>
                <a:lnTo>
                  <a:pt x="31369" y="317245"/>
                </a:lnTo>
                <a:lnTo>
                  <a:pt x="31252" y="304539"/>
                </a:lnTo>
                <a:close/>
              </a:path>
              <a:path w="76200" h="381000">
                <a:moveTo>
                  <a:pt x="42164" y="0"/>
                </a:moveTo>
                <a:lnTo>
                  <a:pt x="28448" y="0"/>
                </a:lnTo>
                <a:lnTo>
                  <a:pt x="31248" y="304164"/>
                </a:lnTo>
                <a:lnTo>
                  <a:pt x="31369" y="317245"/>
                </a:lnTo>
                <a:lnTo>
                  <a:pt x="45086" y="317245"/>
                </a:lnTo>
                <a:lnTo>
                  <a:pt x="42164" y="0"/>
                </a:lnTo>
                <a:close/>
              </a:path>
              <a:path w="76200" h="381000">
                <a:moveTo>
                  <a:pt x="76016" y="304539"/>
                </a:moveTo>
                <a:lnTo>
                  <a:pt x="44969" y="304539"/>
                </a:lnTo>
                <a:lnTo>
                  <a:pt x="45086" y="317245"/>
                </a:lnTo>
                <a:lnTo>
                  <a:pt x="69789" y="317245"/>
                </a:lnTo>
                <a:lnTo>
                  <a:pt x="76016" y="304539"/>
                </a:lnTo>
                <a:close/>
              </a:path>
              <a:path w="76200" h="381000">
                <a:moveTo>
                  <a:pt x="76200" y="304164"/>
                </a:moveTo>
                <a:lnTo>
                  <a:pt x="31252" y="304539"/>
                </a:lnTo>
                <a:lnTo>
                  <a:pt x="76016" y="304539"/>
                </a:lnTo>
                <a:lnTo>
                  <a:pt x="76200" y="3041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" name="object 31"/>
          <p:cNvGrpSpPr/>
          <p:nvPr/>
        </p:nvGrpSpPr>
        <p:grpSpPr>
          <a:xfrm>
            <a:off x="5973317" y="4773929"/>
            <a:ext cx="897890" cy="1790700"/>
            <a:chOff x="5973317" y="4773929"/>
            <a:chExt cx="897890" cy="1790700"/>
          </a:xfrm>
        </p:grpSpPr>
        <p:sp>
          <p:nvSpPr>
            <p:cNvPr id="32" name="object 32"/>
            <p:cNvSpPr/>
            <p:nvPr/>
          </p:nvSpPr>
          <p:spPr>
            <a:xfrm>
              <a:off x="6316217" y="4812029"/>
              <a:ext cx="0" cy="1717039"/>
            </a:xfrm>
            <a:custGeom>
              <a:avLst/>
              <a:gdLst/>
              <a:ahLst/>
              <a:cxnLst/>
              <a:rect l="l" t="t" r="r" b="b"/>
              <a:pathLst>
                <a:path h="1717040">
                  <a:moveTo>
                    <a:pt x="0" y="1716824"/>
                  </a:moveTo>
                  <a:lnTo>
                    <a:pt x="0" y="0"/>
                  </a:lnTo>
                </a:path>
              </a:pathLst>
            </a:custGeom>
            <a:ln w="1371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973318" y="4773929"/>
              <a:ext cx="340995" cy="1790700"/>
            </a:xfrm>
            <a:custGeom>
              <a:avLst/>
              <a:gdLst/>
              <a:ahLst/>
              <a:cxnLst/>
              <a:rect l="l" t="t" r="r" b="b"/>
              <a:pathLst>
                <a:path w="340995" h="1790700">
                  <a:moveTo>
                    <a:pt x="340741" y="1745742"/>
                  </a:moveTo>
                  <a:lnTo>
                    <a:pt x="76200" y="1745742"/>
                  </a:lnTo>
                  <a:lnTo>
                    <a:pt x="76200" y="1714500"/>
                  </a:lnTo>
                  <a:lnTo>
                    <a:pt x="0" y="1752600"/>
                  </a:lnTo>
                  <a:lnTo>
                    <a:pt x="76200" y="1790700"/>
                  </a:lnTo>
                  <a:lnTo>
                    <a:pt x="76200" y="1759458"/>
                  </a:lnTo>
                  <a:lnTo>
                    <a:pt x="340741" y="1759458"/>
                  </a:lnTo>
                  <a:lnTo>
                    <a:pt x="340741" y="1745742"/>
                  </a:lnTo>
                  <a:close/>
                </a:path>
                <a:path w="340995" h="1790700">
                  <a:moveTo>
                    <a:pt x="340741" y="31242"/>
                  </a:moveTo>
                  <a:lnTo>
                    <a:pt x="76200" y="31242"/>
                  </a:lnTo>
                  <a:lnTo>
                    <a:pt x="76200" y="0"/>
                  </a:lnTo>
                  <a:lnTo>
                    <a:pt x="0" y="38100"/>
                  </a:lnTo>
                  <a:lnTo>
                    <a:pt x="76200" y="76200"/>
                  </a:lnTo>
                  <a:lnTo>
                    <a:pt x="76200" y="44958"/>
                  </a:lnTo>
                  <a:lnTo>
                    <a:pt x="340741" y="44958"/>
                  </a:lnTo>
                  <a:lnTo>
                    <a:pt x="340741" y="3124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316217" y="5639561"/>
              <a:ext cx="554990" cy="0"/>
            </a:xfrm>
            <a:custGeom>
              <a:avLst/>
              <a:gdLst/>
              <a:ahLst/>
              <a:cxnLst/>
              <a:rect l="l" t="t" r="r" b="b"/>
              <a:pathLst>
                <a:path w="554990">
                  <a:moveTo>
                    <a:pt x="0" y="0"/>
                  </a:moveTo>
                  <a:lnTo>
                    <a:pt x="554989" y="0"/>
                  </a:lnTo>
                </a:path>
              </a:pathLst>
            </a:custGeom>
            <a:ln w="1371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/>
          <p:nvPr/>
        </p:nvSpPr>
        <p:spPr>
          <a:xfrm>
            <a:off x="2393442" y="5605653"/>
            <a:ext cx="465455" cy="76200"/>
          </a:xfrm>
          <a:custGeom>
            <a:avLst/>
            <a:gdLst/>
            <a:ahLst/>
            <a:cxnLst/>
            <a:rect l="l" t="t" r="r" b="b"/>
            <a:pathLst>
              <a:path w="465455" h="76200">
                <a:moveTo>
                  <a:pt x="75818" y="0"/>
                </a:moveTo>
                <a:lnTo>
                  <a:pt x="0" y="38989"/>
                </a:lnTo>
                <a:lnTo>
                  <a:pt x="76581" y="76200"/>
                </a:lnTo>
                <a:lnTo>
                  <a:pt x="76269" y="45085"/>
                </a:lnTo>
                <a:lnTo>
                  <a:pt x="63626" y="45085"/>
                </a:lnTo>
                <a:lnTo>
                  <a:pt x="63372" y="31368"/>
                </a:lnTo>
                <a:lnTo>
                  <a:pt x="76131" y="31231"/>
                </a:lnTo>
                <a:lnTo>
                  <a:pt x="75818" y="0"/>
                </a:lnTo>
                <a:close/>
              </a:path>
              <a:path w="465455" h="76200">
                <a:moveTo>
                  <a:pt x="76131" y="31231"/>
                </a:moveTo>
                <a:lnTo>
                  <a:pt x="63372" y="31368"/>
                </a:lnTo>
                <a:lnTo>
                  <a:pt x="63514" y="38989"/>
                </a:lnTo>
                <a:lnTo>
                  <a:pt x="63626" y="45085"/>
                </a:lnTo>
                <a:lnTo>
                  <a:pt x="76268" y="44948"/>
                </a:lnTo>
                <a:lnTo>
                  <a:pt x="76208" y="38989"/>
                </a:lnTo>
                <a:lnTo>
                  <a:pt x="76131" y="31231"/>
                </a:lnTo>
                <a:close/>
              </a:path>
              <a:path w="465455" h="76200">
                <a:moveTo>
                  <a:pt x="76268" y="44948"/>
                </a:moveTo>
                <a:lnTo>
                  <a:pt x="63626" y="45085"/>
                </a:lnTo>
                <a:lnTo>
                  <a:pt x="76269" y="45085"/>
                </a:lnTo>
                <a:lnTo>
                  <a:pt x="76268" y="44948"/>
                </a:lnTo>
                <a:close/>
              </a:path>
              <a:path w="465455" h="76200">
                <a:moveTo>
                  <a:pt x="464819" y="27051"/>
                </a:moveTo>
                <a:lnTo>
                  <a:pt x="76131" y="31231"/>
                </a:lnTo>
                <a:lnTo>
                  <a:pt x="76208" y="38989"/>
                </a:lnTo>
                <a:lnTo>
                  <a:pt x="76268" y="44948"/>
                </a:lnTo>
                <a:lnTo>
                  <a:pt x="464946" y="40767"/>
                </a:lnTo>
                <a:lnTo>
                  <a:pt x="464819" y="2705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93877" rIns="0" bIns="0" rtlCol="0">
            <a:spAutoFit/>
          </a:bodyPr>
          <a:lstStyle/>
          <a:p>
            <a:pPr marL="437515">
              <a:lnSpc>
                <a:spcPct val="100000"/>
              </a:lnSpc>
              <a:spcBef>
                <a:spcPts val="135"/>
              </a:spcBef>
            </a:pPr>
            <a:r>
              <a:rPr sz="2950" dirty="0"/>
              <a:t>The</a:t>
            </a:r>
            <a:r>
              <a:rPr sz="2950" spc="125" dirty="0"/>
              <a:t> </a:t>
            </a:r>
            <a:r>
              <a:rPr sz="2950" dirty="0"/>
              <a:t>Sexual</a:t>
            </a:r>
            <a:r>
              <a:rPr sz="2950" spc="175" dirty="0"/>
              <a:t> </a:t>
            </a:r>
            <a:r>
              <a:rPr sz="2950" dirty="0"/>
              <a:t>Harassment</a:t>
            </a:r>
            <a:r>
              <a:rPr sz="2950" spc="105" dirty="0"/>
              <a:t> </a:t>
            </a:r>
            <a:r>
              <a:rPr sz="2950" dirty="0"/>
              <a:t>Complaint</a:t>
            </a:r>
            <a:r>
              <a:rPr sz="2950" spc="180" dirty="0"/>
              <a:t> </a:t>
            </a:r>
            <a:r>
              <a:rPr sz="2950" spc="-10" dirty="0"/>
              <a:t>Process</a:t>
            </a:r>
            <a:endParaRPr sz="2950"/>
          </a:p>
        </p:txBody>
      </p:sp>
      <p:sp>
        <p:nvSpPr>
          <p:cNvPr id="3" name="object 3"/>
          <p:cNvSpPr txBox="1"/>
          <p:nvPr/>
        </p:nvSpPr>
        <p:spPr>
          <a:xfrm>
            <a:off x="7105015" y="7167168"/>
            <a:ext cx="2549525" cy="2070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dirty="0">
                <a:latin typeface="Microsoft Sans Serif"/>
                <a:cs typeface="Microsoft Sans Serif"/>
              </a:rPr>
              <a:t>Source:</a:t>
            </a:r>
            <a:r>
              <a:rPr sz="1150" spc="185" dirty="0">
                <a:latin typeface="Microsoft Sans Serif"/>
                <a:cs typeface="Microsoft Sans Serif"/>
              </a:rPr>
              <a:t> </a:t>
            </a:r>
            <a:r>
              <a:rPr sz="1150" dirty="0">
                <a:latin typeface="Microsoft Sans Serif"/>
                <a:cs typeface="Microsoft Sans Serif"/>
              </a:rPr>
              <a:t>Taken</a:t>
            </a:r>
            <a:r>
              <a:rPr sz="1150" spc="180" dirty="0">
                <a:latin typeface="Microsoft Sans Serif"/>
                <a:cs typeface="Microsoft Sans Serif"/>
              </a:rPr>
              <a:t> </a:t>
            </a:r>
            <a:r>
              <a:rPr sz="1150" dirty="0">
                <a:latin typeface="Microsoft Sans Serif"/>
                <a:cs typeface="Microsoft Sans Serif"/>
              </a:rPr>
              <a:t>from</a:t>
            </a:r>
            <a:r>
              <a:rPr sz="1150" spc="100" dirty="0">
                <a:latin typeface="Microsoft Sans Serif"/>
                <a:cs typeface="Microsoft Sans Serif"/>
              </a:rPr>
              <a:t> </a:t>
            </a:r>
            <a:r>
              <a:rPr sz="1150" dirty="0">
                <a:latin typeface="Microsoft Sans Serif"/>
                <a:cs typeface="Microsoft Sans Serif"/>
              </a:rPr>
              <a:t>POSH</a:t>
            </a:r>
            <a:r>
              <a:rPr sz="1150" spc="80" dirty="0">
                <a:latin typeface="Microsoft Sans Serif"/>
                <a:cs typeface="Microsoft Sans Serif"/>
              </a:rPr>
              <a:t> </a:t>
            </a:r>
            <a:r>
              <a:rPr sz="1150" spc="-10" dirty="0">
                <a:latin typeface="Microsoft Sans Serif"/>
                <a:cs typeface="Microsoft Sans Serif"/>
              </a:rPr>
              <a:t>Handbook</a:t>
            </a:r>
            <a:endParaRPr sz="115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88068" y="160020"/>
            <a:ext cx="740664" cy="101498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21791" y="2103120"/>
            <a:ext cx="4192904" cy="2441575"/>
          </a:xfrm>
          <a:prstGeom prst="rect">
            <a:avLst/>
          </a:prstGeom>
          <a:solidFill>
            <a:srgbClr val="D6E3BC"/>
          </a:solidFill>
          <a:ln w="27431">
            <a:solidFill>
              <a:srgbClr val="1C334E"/>
            </a:solidFill>
          </a:ln>
        </p:spPr>
        <p:txBody>
          <a:bodyPr vert="horz" wrap="square" lIns="0" tIns="138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90"/>
              </a:spcBef>
            </a:pPr>
            <a:endParaRPr sz="1550">
              <a:latin typeface="Times New Roman"/>
              <a:cs typeface="Times New Roman"/>
            </a:endParaRPr>
          </a:p>
          <a:p>
            <a:pPr marL="92075">
              <a:lnSpc>
                <a:spcPct val="100000"/>
              </a:lnSpc>
            </a:pPr>
            <a:r>
              <a:rPr sz="1550" b="1" dirty="0">
                <a:latin typeface="Calibri"/>
                <a:cs typeface="Calibri"/>
              </a:rPr>
              <a:t>Step</a:t>
            </a:r>
            <a:r>
              <a:rPr sz="1550" b="1" spc="204" dirty="0">
                <a:latin typeface="Calibri"/>
                <a:cs typeface="Calibri"/>
              </a:rPr>
              <a:t> </a:t>
            </a:r>
            <a:r>
              <a:rPr sz="1550" b="1" dirty="0">
                <a:latin typeface="Calibri"/>
                <a:cs typeface="Calibri"/>
              </a:rPr>
              <a:t>1:</a:t>
            </a:r>
            <a:r>
              <a:rPr sz="1550" b="1" spc="18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Receive</a:t>
            </a:r>
            <a:r>
              <a:rPr sz="1550" spc="21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and</a:t>
            </a:r>
            <a:r>
              <a:rPr sz="1550" spc="18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acknowledge</a:t>
            </a:r>
            <a:r>
              <a:rPr sz="1550" spc="21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20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receipt</a:t>
            </a:r>
            <a:r>
              <a:rPr sz="1550" spc="200" dirty="0">
                <a:latin typeface="Calibri"/>
                <a:cs typeface="Calibri"/>
              </a:rPr>
              <a:t> </a:t>
            </a:r>
            <a:r>
              <a:rPr sz="1550" spc="-25" dirty="0">
                <a:latin typeface="Calibri"/>
                <a:cs typeface="Calibri"/>
              </a:rPr>
              <a:t>of</a:t>
            </a:r>
            <a:endParaRPr sz="1550">
              <a:latin typeface="Calibri"/>
              <a:cs typeface="Calibri"/>
            </a:endParaRPr>
          </a:p>
          <a:p>
            <a:pPr marL="92075">
              <a:lnSpc>
                <a:spcPct val="100000"/>
              </a:lnSpc>
              <a:spcBef>
                <a:spcPts val="45"/>
              </a:spcBef>
            </a:pPr>
            <a:r>
              <a:rPr sz="1550" dirty="0">
                <a:latin typeface="Calibri"/>
                <a:cs typeface="Calibri"/>
              </a:rPr>
              <a:t>the</a:t>
            </a:r>
            <a:r>
              <a:rPr sz="1550" spc="30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complaint.</a:t>
            </a:r>
            <a:endParaRPr sz="1550">
              <a:latin typeface="Calibri"/>
              <a:cs typeface="Calibri"/>
            </a:endParaRPr>
          </a:p>
          <a:p>
            <a:pPr marL="92075">
              <a:lnSpc>
                <a:spcPct val="100000"/>
              </a:lnSpc>
              <a:spcBef>
                <a:spcPts val="55"/>
              </a:spcBef>
              <a:tabLst>
                <a:tab pos="594995" algn="l"/>
                <a:tab pos="883285" algn="l"/>
                <a:tab pos="1857375" algn="l"/>
                <a:tab pos="2383155" algn="l"/>
                <a:tab pos="2639695" algn="l"/>
                <a:tab pos="3329940" algn="l"/>
                <a:tab pos="3819525" algn="l"/>
              </a:tabLst>
            </a:pPr>
            <a:r>
              <a:rPr sz="1550" b="1" spc="-20" dirty="0">
                <a:latin typeface="Calibri"/>
                <a:cs typeface="Calibri"/>
              </a:rPr>
              <a:t>Step</a:t>
            </a:r>
            <a:r>
              <a:rPr sz="1550" b="1" dirty="0">
                <a:latin typeface="Calibri"/>
                <a:cs typeface="Calibri"/>
              </a:rPr>
              <a:t>	</a:t>
            </a:r>
            <a:r>
              <a:rPr sz="1550" b="1" spc="-25" dirty="0">
                <a:latin typeface="Calibri"/>
                <a:cs typeface="Calibri"/>
              </a:rPr>
              <a:t>2:</a:t>
            </a:r>
            <a:r>
              <a:rPr sz="1550" b="1" dirty="0">
                <a:latin typeface="Calibri"/>
                <a:cs typeface="Calibri"/>
              </a:rPr>
              <a:t>	</a:t>
            </a:r>
            <a:r>
              <a:rPr sz="1550" spc="-10" dirty="0">
                <a:latin typeface="Calibri"/>
                <a:cs typeface="Calibri"/>
              </a:rPr>
              <a:t>Complaint</a:t>
            </a:r>
            <a:r>
              <a:rPr sz="1550" dirty="0">
                <a:latin typeface="Calibri"/>
                <a:cs typeface="Calibri"/>
              </a:rPr>
              <a:t>	</a:t>
            </a:r>
            <a:r>
              <a:rPr sz="1550" spc="-20" dirty="0">
                <a:latin typeface="Calibri"/>
                <a:cs typeface="Calibri"/>
              </a:rPr>
              <a:t>form</a:t>
            </a:r>
            <a:r>
              <a:rPr sz="1550" dirty="0">
                <a:latin typeface="Calibri"/>
                <a:cs typeface="Calibri"/>
              </a:rPr>
              <a:t>	</a:t>
            </a:r>
            <a:r>
              <a:rPr sz="1550" spc="-25" dirty="0">
                <a:latin typeface="Calibri"/>
                <a:cs typeface="Calibri"/>
              </a:rPr>
              <a:t>is</a:t>
            </a:r>
            <a:r>
              <a:rPr sz="1550" dirty="0">
                <a:latin typeface="Calibri"/>
                <a:cs typeface="Calibri"/>
              </a:rPr>
              <a:t>	</a:t>
            </a:r>
            <a:r>
              <a:rPr sz="1550" spc="-10" dirty="0">
                <a:latin typeface="Calibri"/>
                <a:cs typeface="Calibri"/>
              </a:rPr>
              <a:t>shared</a:t>
            </a:r>
            <a:r>
              <a:rPr sz="1550" dirty="0">
                <a:latin typeface="Calibri"/>
                <a:cs typeface="Calibri"/>
              </a:rPr>
              <a:t>	</a:t>
            </a:r>
            <a:r>
              <a:rPr sz="1550" spc="-20" dirty="0">
                <a:latin typeface="Calibri"/>
                <a:cs typeface="Calibri"/>
              </a:rPr>
              <a:t>with</a:t>
            </a:r>
            <a:r>
              <a:rPr sz="1550" dirty="0">
                <a:latin typeface="Calibri"/>
                <a:cs typeface="Calibri"/>
              </a:rPr>
              <a:t>	</a:t>
            </a:r>
            <a:r>
              <a:rPr sz="1550" spc="-25" dirty="0">
                <a:latin typeface="Calibri"/>
                <a:cs typeface="Calibri"/>
              </a:rPr>
              <a:t>the</a:t>
            </a:r>
            <a:endParaRPr sz="1550">
              <a:latin typeface="Calibri"/>
              <a:cs typeface="Calibri"/>
            </a:endParaRPr>
          </a:p>
          <a:p>
            <a:pPr marL="92075">
              <a:lnSpc>
                <a:spcPct val="100000"/>
              </a:lnSpc>
              <a:spcBef>
                <a:spcPts val="80"/>
              </a:spcBef>
            </a:pPr>
            <a:r>
              <a:rPr sz="1550" spc="-10" dirty="0">
                <a:latin typeface="Calibri"/>
                <a:cs typeface="Calibri"/>
              </a:rPr>
              <a:t>complainant.</a:t>
            </a:r>
            <a:endParaRPr sz="1550">
              <a:latin typeface="Calibri"/>
              <a:cs typeface="Calibri"/>
            </a:endParaRPr>
          </a:p>
          <a:p>
            <a:pPr marL="92075">
              <a:lnSpc>
                <a:spcPct val="100000"/>
              </a:lnSpc>
              <a:spcBef>
                <a:spcPts val="50"/>
              </a:spcBef>
            </a:pPr>
            <a:r>
              <a:rPr sz="1550" b="1" dirty="0">
                <a:latin typeface="Calibri"/>
                <a:cs typeface="Calibri"/>
              </a:rPr>
              <a:t>Step</a:t>
            </a:r>
            <a:r>
              <a:rPr sz="1550" b="1" spc="375" dirty="0">
                <a:latin typeface="Calibri"/>
                <a:cs typeface="Calibri"/>
              </a:rPr>
              <a:t> </a:t>
            </a:r>
            <a:r>
              <a:rPr sz="1550" b="1" dirty="0">
                <a:latin typeface="Calibri"/>
                <a:cs typeface="Calibri"/>
              </a:rPr>
              <a:t>3:</a:t>
            </a:r>
            <a:r>
              <a:rPr sz="1550" b="1" spc="39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Convene</a:t>
            </a:r>
            <a:r>
              <a:rPr sz="1550" spc="37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a</a:t>
            </a:r>
            <a:r>
              <a:rPr sz="1550" spc="35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pre-meeting</a:t>
            </a:r>
            <a:r>
              <a:rPr sz="1550" spc="38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and</a:t>
            </a:r>
            <a:r>
              <a:rPr sz="1550" spc="35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meet</a:t>
            </a:r>
            <a:r>
              <a:rPr sz="1550" spc="375" dirty="0">
                <a:latin typeface="Calibri"/>
                <a:cs typeface="Calibri"/>
              </a:rPr>
              <a:t> </a:t>
            </a:r>
            <a:r>
              <a:rPr sz="1550" spc="-25" dirty="0">
                <a:latin typeface="Calibri"/>
                <a:cs typeface="Calibri"/>
              </a:rPr>
              <a:t>and</a:t>
            </a:r>
            <a:endParaRPr sz="1550">
              <a:latin typeface="Calibri"/>
              <a:cs typeface="Calibri"/>
            </a:endParaRPr>
          </a:p>
          <a:p>
            <a:pPr marL="92075">
              <a:lnSpc>
                <a:spcPct val="100000"/>
              </a:lnSpc>
              <a:spcBef>
                <a:spcPts val="50"/>
              </a:spcBef>
            </a:pPr>
            <a:r>
              <a:rPr sz="1550" dirty="0">
                <a:latin typeface="Calibri"/>
                <a:cs typeface="Calibri"/>
              </a:rPr>
              <a:t>talk</a:t>
            </a:r>
            <a:r>
              <a:rPr sz="1550" spc="17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to</a:t>
            </a:r>
            <a:r>
              <a:rPr sz="1550" spc="17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18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complainant</a:t>
            </a:r>
            <a:r>
              <a:rPr sz="1550" spc="24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and</a:t>
            </a:r>
            <a:r>
              <a:rPr sz="1550" spc="21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Explain</a:t>
            </a:r>
            <a:r>
              <a:rPr sz="1550" spc="21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229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options</a:t>
            </a:r>
            <a:endParaRPr sz="1550">
              <a:latin typeface="Calibri"/>
              <a:cs typeface="Calibri"/>
            </a:endParaRPr>
          </a:p>
          <a:p>
            <a:pPr marL="92075">
              <a:lnSpc>
                <a:spcPct val="100000"/>
              </a:lnSpc>
              <a:spcBef>
                <a:spcPts val="85"/>
              </a:spcBef>
            </a:pPr>
            <a:r>
              <a:rPr sz="1550" dirty="0">
                <a:latin typeface="Calibri"/>
                <a:cs typeface="Calibri"/>
              </a:rPr>
              <a:t>of</a:t>
            </a:r>
            <a:r>
              <a:rPr sz="1550" spc="9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conciliation</a:t>
            </a:r>
            <a:r>
              <a:rPr sz="1550" spc="16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and</a:t>
            </a:r>
            <a:r>
              <a:rPr sz="1550" spc="110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full-</a:t>
            </a:r>
            <a:r>
              <a:rPr sz="1550" dirty="0">
                <a:latin typeface="Calibri"/>
                <a:cs typeface="Calibri"/>
              </a:rPr>
              <a:t>fledged</a:t>
            </a:r>
            <a:r>
              <a:rPr sz="1550" spc="190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enquiry.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50991" y="2103120"/>
            <a:ext cx="4192904" cy="2441575"/>
          </a:xfrm>
          <a:prstGeom prst="rect">
            <a:avLst/>
          </a:prstGeom>
          <a:solidFill>
            <a:srgbClr val="D6E3BC"/>
          </a:solidFill>
          <a:ln w="27432">
            <a:solidFill>
              <a:srgbClr val="1C334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3980">
              <a:lnSpc>
                <a:spcPts val="1850"/>
              </a:lnSpc>
            </a:pPr>
            <a:r>
              <a:rPr sz="1550" b="1" dirty="0">
                <a:latin typeface="Calibri"/>
                <a:cs typeface="Calibri"/>
              </a:rPr>
              <a:t>Step</a:t>
            </a:r>
            <a:r>
              <a:rPr sz="1550" b="1" spc="245" dirty="0">
                <a:latin typeface="Calibri"/>
                <a:cs typeface="Calibri"/>
              </a:rPr>
              <a:t> </a:t>
            </a:r>
            <a:r>
              <a:rPr sz="1550" b="1" dirty="0">
                <a:latin typeface="Calibri"/>
                <a:cs typeface="Calibri"/>
              </a:rPr>
              <a:t>4:</a:t>
            </a:r>
            <a:r>
              <a:rPr sz="1550" b="1" spc="21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Provide</a:t>
            </a:r>
            <a:r>
              <a:rPr sz="1550" spc="23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an</a:t>
            </a:r>
            <a:r>
              <a:rPr sz="1550" spc="22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interim</a:t>
            </a:r>
            <a:r>
              <a:rPr sz="1550" spc="26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remedy/relief</a:t>
            </a:r>
            <a:r>
              <a:rPr sz="1550" spc="22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to</a:t>
            </a:r>
            <a:r>
              <a:rPr sz="1550" spc="215" dirty="0">
                <a:latin typeface="Calibri"/>
                <a:cs typeface="Calibri"/>
              </a:rPr>
              <a:t> </a:t>
            </a:r>
            <a:r>
              <a:rPr sz="1550" spc="-25" dirty="0">
                <a:latin typeface="Calibri"/>
                <a:cs typeface="Calibri"/>
              </a:rPr>
              <a:t>the</a:t>
            </a:r>
            <a:endParaRPr sz="1550">
              <a:latin typeface="Calibri"/>
              <a:cs typeface="Calibri"/>
            </a:endParaRPr>
          </a:p>
          <a:p>
            <a:pPr marL="93980">
              <a:lnSpc>
                <a:spcPct val="100000"/>
              </a:lnSpc>
              <a:spcBef>
                <a:spcPts val="50"/>
              </a:spcBef>
            </a:pPr>
            <a:r>
              <a:rPr sz="1550" spc="-10" dirty="0">
                <a:latin typeface="Calibri"/>
                <a:cs typeface="Calibri"/>
              </a:rPr>
              <a:t>complainant.</a:t>
            </a:r>
            <a:endParaRPr sz="1550">
              <a:latin typeface="Calibri"/>
              <a:cs typeface="Calibri"/>
            </a:endParaRPr>
          </a:p>
          <a:p>
            <a:pPr marL="93980" marR="88265">
              <a:lnSpc>
                <a:spcPts val="1950"/>
              </a:lnSpc>
              <a:spcBef>
                <a:spcPts val="35"/>
              </a:spcBef>
              <a:tabLst>
                <a:tab pos="666115" algn="l"/>
                <a:tab pos="1022350" algn="l"/>
                <a:tab pos="2065655" algn="l"/>
                <a:tab pos="2385695" algn="l"/>
                <a:tab pos="3451225" algn="l"/>
                <a:tab pos="3822065" algn="l"/>
              </a:tabLst>
            </a:pPr>
            <a:r>
              <a:rPr sz="1550" b="1" spc="-20" dirty="0">
                <a:latin typeface="Calibri"/>
                <a:cs typeface="Calibri"/>
              </a:rPr>
              <a:t>Step</a:t>
            </a:r>
            <a:r>
              <a:rPr sz="1550" b="1" dirty="0">
                <a:latin typeface="Calibri"/>
                <a:cs typeface="Calibri"/>
              </a:rPr>
              <a:t>	</a:t>
            </a:r>
            <a:r>
              <a:rPr sz="1550" b="1" spc="-25" dirty="0">
                <a:latin typeface="Calibri"/>
                <a:cs typeface="Calibri"/>
              </a:rPr>
              <a:t>5:</a:t>
            </a:r>
            <a:r>
              <a:rPr sz="1550" b="1" dirty="0">
                <a:latin typeface="Calibri"/>
                <a:cs typeface="Calibri"/>
              </a:rPr>
              <a:t>	</a:t>
            </a:r>
            <a:r>
              <a:rPr sz="1550" spc="-10" dirty="0">
                <a:latin typeface="Calibri"/>
                <a:cs typeface="Calibri"/>
              </a:rPr>
              <a:t>Complaint</a:t>
            </a:r>
            <a:r>
              <a:rPr sz="1550" dirty="0">
                <a:latin typeface="Calibri"/>
                <a:cs typeface="Calibri"/>
              </a:rPr>
              <a:t>	</a:t>
            </a:r>
            <a:r>
              <a:rPr sz="1550" spc="-25" dirty="0">
                <a:latin typeface="Calibri"/>
                <a:cs typeface="Calibri"/>
              </a:rPr>
              <a:t>is</a:t>
            </a:r>
            <a:r>
              <a:rPr sz="1550" dirty="0">
                <a:latin typeface="Calibri"/>
                <a:cs typeface="Calibri"/>
              </a:rPr>
              <a:t>	</a:t>
            </a:r>
            <a:r>
              <a:rPr sz="1550" spc="-10" dirty="0">
                <a:latin typeface="Calibri"/>
                <a:cs typeface="Calibri"/>
              </a:rPr>
              <a:t>forwarded</a:t>
            </a:r>
            <a:r>
              <a:rPr sz="1550" dirty="0">
                <a:latin typeface="Calibri"/>
                <a:cs typeface="Calibri"/>
              </a:rPr>
              <a:t>	</a:t>
            </a:r>
            <a:r>
              <a:rPr sz="1550" spc="-25" dirty="0">
                <a:latin typeface="Calibri"/>
                <a:cs typeface="Calibri"/>
              </a:rPr>
              <a:t>to</a:t>
            </a:r>
            <a:r>
              <a:rPr sz="1550" dirty="0">
                <a:latin typeface="Calibri"/>
                <a:cs typeface="Calibri"/>
              </a:rPr>
              <a:t>	</a:t>
            </a:r>
            <a:r>
              <a:rPr sz="1550" spc="-25" dirty="0">
                <a:latin typeface="Calibri"/>
                <a:cs typeface="Calibri"/>
              </a:rPr>
              <a:t>the </a:t>
            </a:r>
            <a:r>
              <a:rPr sz="1550" spc="-10" dirty="0">
                <a:latin typeface="Calibri"/>
                <a:cs typeface="Calibri"/>
              </a:rPr>
              <a:t>respondent.</a:t>
            </a:r>
            <a:endParaRPr sz="1550">
              <a:latin typeface="Calibri"/>
              <a:cs typeface="Calibri"/>
            </a:endParaRPr>
          </a:p>
          <a:p>
            <a:pPr marL="93980">
              <a:lnSpc>
                <a:spcPts val="1825"/>
              </a:lnSpc>
              <a:tabLst>
                <a:tab pos="688975" algn="l"/>
                <a:tab pos="1063625" algn="l"/>
                <a:tab pos="1969770" algn="l"/>
                <a:tab pos="2390140" algn="l"/>
                <a:tab pos="3241040" algn="l"/>
                <a:tab pos="3822065" algn="l"/>
              </a:tabLst>
            </a:pPr>
            <a:r>
              <a:rPr sz="1550" b="1" spc="-20" dirty="0">
                <a:latin typeface="Calibri"/>
                <a:cs typeface="Calibri"/>
              </a:rPr>
              <a:t>Step</a:t>
            </a:r>
            <a:r>
              <a:rPr sz="1550" b="1" dirty="0">
                <a:latin typeface="Calibri"/>
                <a:cs typeface="Calibri"/>
              </a:rPr>
              <a:t>	</a:t>
            </a:r>
            <a:r>
              <a:rPr sz="1550" b="1" spc="-25" dirty="0">
                <a:latin typeface="Calibri"/>
                <a:cs typeface="Calibri"/>
              </a:rPr>
              <a:t>6:</a:t>
            </a:r>
            <a:r>
              <a:rPr sz="1550" b="1" dirty="0">
                <a:latin typeface="Calibri"/>
                <a:cs typeface="Calibri"/>
              </a:rPr>
              <a:t>	</a:t>
            </a:r>
            <a:r>
              <a:rPr sz="1550" spc="-10" dirty="0">
                <a:latin typeface="Calibri"/>
                <a:cs typeface="Calibri"/>
              </a:rPr>
              <a:t>Conduct</a:t>
            </a:r>
            <a:r>
              <a:rPr sz="1550" dirty="0">
                <a:latin typeface="Calibri"/>
                <a:cs typeface="Calibri"/>
              </a:rPr>
              <a:t>	</a:t>
            </a:r>
            <a:r>
              <a:rPr sz="1550" spc="-25" dirty="0">
                <a:latin typeface="Calibri"/>
                <a:cs typeface="Calibri"/>
              </a:rPr>
              <a:t>an</a:t>
            </a:r>
            <a:r>
              <a:rPr sz="1550" dirty="0">
                <a:latin typeface="Calibri"/>
                <a:cs typeface="Calibri"/>
              </a:rPr>
              <a:t>	</a:t>
            </a:r>
            <a:r>
              <a:rPr sz="1550" spc="-10" dirty="0">
                <a:latin typeface="Calibri"/>
                <a:cs typeface="Calibri"/>
              </a:rPr>
              <a:t>enquiry</a:t>
            </a:r>
            <a:r>
              <a:rPr sz="1550" dirty="0">
                <a:latin typeface="Calibri"/>
                <a:cs typeface="Calibri"/>
              </a:rPr>
              <a:t>	</a:t>
            </a:r>
            <a:r>
              <a:rPr sz="1550" spc="-20" dirty="0">
                <a:latin typeface="Calibri"/>
                <a:cs typeface="Calibri"/>
              </a:rPr>
              <a:t>with</a:t>
            </a:r>
            <a:r>
              <a:rPr sz="1550" dirty="0">
                <a:latin typeface="Calibri"/>
                <a:cs typeface="Calibri"/>
              </a:rPr>
              <a:t>	</a:t>
            </a:r>
            <a:r>
              <a:rPr sz="1550" spc="-25" dirty="0">
                <a:latin typeface="Calibri"/>
                <a:cs typeface="Calibri"/>
              </a:rPr>
              <a:t>the</a:t>
            </a:r>
            <a:endParaRPr sz="1550">
              <a:latin typeface="Calibri"/>
              <a:cs typeface="Calibri"/>
            </a:endParaRPr>
          </a:p>
          <a:p>
            <a:pPr marL="93980">
              <a:lnSpc>
                <a:spcPct val="100000"/>
              </a:lnSpc>
              <a:spcBef>
                <a:spcPts val="50"/>
              </a:spcBef>
            </a:pPr>
            <a:r>
              <a:rPr sz="1550" dirty="0">
                <a:latin typeface="Calibri"/>
                <a:cs typeface="Calibri"/>
              </a:rPr>
              <a:t>complainant</a:t>
            </a:r>
            <a:r>
              <a:rPr sz="1550" spc="15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and</a:t>
            </a:r>
            <a:r>
              <a:rPr sz="1550" spc="10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75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respondent.</a:t>
            </a:r>
            <a:endParaRPr sz="1550">
              <a:latin typeface="Calibri"/>
              <a:cs typeface="Calibri"/>
            </a:endParaRPr>
          </a:p>
          <a:p>
            <a:pPr marL="93980" marR="86360">
              <a:lnSpc>
                <a:spcPct val="102699"/>
              </a:lnSpc>
              <a:spcBef>
                <a:spcPts val="35"/>
              </a:spcBef>
            </a:pPr>
            <a:r>
              <a:rPr sz="1550" b="1" dirty="0">
                <a:latin typeface="Calibri"/>
                <a:cs typeface="Calibri"/>
              </a:rPr>
              <a:t>Step</a:t>
            </a:r>
            <a:r>
              <a:rPr sz="1550" b="1" spc="95" dirty="0">
                <a:latin typeface="Calibri"/>
                <a:cs typeface="Calibri"/>
              </a:rPr>
              <a:t>  </a:t>
            </a:r>
            <a:r>
              <a:rPr sz="1550" b="1" dirty="0">
                <a:latin typeface="Calibri"/>
                <a:cs typeface="Calibri"/>
              </a:rPr>
              <a:t>7:</a:t>
            </a:r>
            <a:r>
              <a:rPr sz="1550" b="1" spc="105" dirty="0">
                <a:latin typeface="Calibri"/>
                <a:cs typeface="Calibri"/>
              </a:rPr>
              <a:t>  </a:t>
            </a:r>
            <a:r>
              <a:rPr sz="1550" dirty="0">
                <a:latin typeface="Calibri"/>
                <a:cs typeface="Calibri"/>
              </a:rPr>
              <a:t>Enquire</a:t>
            </a:r>
            <a:r>
              <a:rPr sz="1550" spc="90" dirty="0">
                <a:latin typeface="Calibri"/>
                <a:cs typeface="Calibri"/>
              </a:rPr>
              <a:t> 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110" dirty="0">
                <a:latin typeface="Calibri"/>
                <a:cs typeface="Calibri"/>
              </a:rPr>
              <a:t>  </a:t>
            </a:r>
            <a:r>
              <a:rPr sz="1550" dirty="0">
                <a:latin typeface="Calibri"/>
                <a:cs typeface="Calibri"/>
              </a:rPr>
              <a:t>witnesses</a:t>
            </a:r>
            <a:r>
              <a:rPr sz="1550" spc="90" dirty="0">
                <a:latin typeface="Calibri"/>
                <a:cs typeface="Calibri"/>
              </a:rPr>
              <a:t>  </a:t>
            </a:r>
            <a:r>
              <a:rPr sz="1550" dirty="0">
                <a:latin typeface="Calibri"/>
                <a:cs typeface="Calibri"/>
              </a:rPr>
              <a:t>of</a:t>
            </a:r>
            <a:r>
              <a:rPr sz="1550" spc="80" dirty="0">
                <a:latin typeface="Calibri"/>
                <a:cs typeface="Calibri"/>
              </a:rPr>
              <a:t> 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90" dirty="0">
                <a:latin typeface="Calibri"/>
                <a:cs typeface="Calibri"/>
              </a:rPr>
              <a:t>  </a:t>
            </a:r>
            <a:r>
              <a:rPr sz="1550" dirty="0">
                <a:latin typeface="Calibri"/>
                <a:cs typeface="Calibri"/>
              </a:rPr>
              <a:t>case</a:t>
            </a:r>
            <a:r>
              <a:rPr sz="1550" spc="90" dirty="0">
                <a:latin typeface="Calibri"/>
                <a:cs typeface="Calibri"/>
              </a:rPr>
              <a:t>  </a:t>
            </a:r>
            <a:r>
              <a:rPr sz="1550" spc="-25" dirty="0">
                <a:latin typeface="Calibri"/>
                <a:cs typeface="Calibri"/>
              </a:rPr>
              <a:t>if </a:t>
            </a:r>
            <a:r>
              <a:rPr sz="1550" spc="-10" dirty="0">
                <a:latin typeface="Calibri"/>
                <a:cs typeface="Calibri"/>
              </a:rPr>
              <a:t>applicable.</a:t>
            </a:r>
            <a:endParaRPr sz="1550">
              <a:latin typeface="Calibri"/>
              <a:cs typeface="Calibri"/>
            </a:endParaRPr>
          </a:p>
          <a:p>
            <a:pPr marL="93980">
              <a:lnSpc>
                <a:spcPct val="100000"/>
              </a:lnSpc>
              <a:spcBef>
                <a:spcPts val="50"/>
              </a:spcBef>
            </a:pPr>
            <a:r>
              <a:rPr sz="1550" b="1" dirty="0">
                <a:latin typeface="Calibri"/>
                <a:cs typeface="Calibri"/>
              </a:rPr>
              <a:t>Step</a:t>
            </a:r>
            <a:r>
              <a:rPr sz="1550" b="1" spc="330" dirty="0">
                <a:latin typeface="Calibri"/>
                <a:cs typeface="Calibri"/>
              </a:rPr>
              <a:t> </a:t>
            </a:r>
            <a:r>
              <a:rPr sz="1550" b="1" dirty="0">
                <a:latin typeface="Calibri"/>
                <a:cs typeface="Calibri"/>
              </a:rPr>
              <a:t>8:</a:t>
            </a:r>
            <a:r>
              <a:rPr sz="1550" b="1" spc="35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Examination</a:t>
            </a:r>
            <a:r>
              <a:rPr sz="1550" spc="32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of</a:t>
            </a:r>
            <a:r>
              <a:rPr sz="1550" spc="30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all</a:t>
            </a:r>
            <a:r>
              <a:rPr sz="1550" spc="31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31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other</a:t>
            </a:r>
            <a:r>
              <a:rPr sz="1550" spc="315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evidences</a:t>
            </a:r>
            <a:endParaRPr sz="1550">
              <a:latin typeface="Calibri"/>
              <a:cs typeface="Calibri"/>
            </a:endParaRPr>
          </a:p>
          <a:p>
            <a:pPr marL="93980">
              <a:lnSpc>
                <a:spcPct val="100000"/>
              </a:lnSpc>
              <a:spcBef>
                <a:spcPts val="80"/>
              </a:spcBef>
            </a:pPr>
            <a:r>
              <a:rPr sz="1550" dirty="0">
                <a:latin typeface="Calibri"/>
                <a:cs typeface="Calibri"/>
              </a:rPr>
              <a:t>and</a:t>
            </a:r>
            <a:r>
              <a:rPr sz="1550" spc="9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supporting</a:t>
            </a:r>
            <a:r>
              <a:rPr sz="1550" spc="140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documents.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50991" y="5152644"/>
            <a:ext cx="4192904" cy="1906905"/>
          </a:xfrm>
          <a:prstGeom prst="rect">
            <a:avLst/>
          </a:prstGeom>
          <a:solidFill>
            <a:srgbClr val="D6E3BC"/>
          </a:solidFill>
          <a:ln w="27432">
            <a:solidFill>
              <a:srgbClr val="1C334E"/>
            </a:solidFill>
          </a:ln>
        </p:spPr>
        <p:txBody>
          <a:bodyPr vert="horz" wrap="square" lIns="0" tIns="219710" rIns="0" bIns="0" rtlCol="0">
            <a:spAutoFit/>
          </a:bodyPr>
          <a:lstStyle/>
          <a:p>
            <a:pPr marL="93980" algn="just">
              <a:lnSpc>
                <a:spcPct val="100000"/>
              </a:lnSpc>
              <a:spcBef>
                <a:spcPts val="1730"/>
              </a:spcBef>
            </a:pPr>
            <a:r>
              <a:rPr sz="1550" b="1" dirty="0">
                <a:latin typeface="Calibri"/>
                <a:cs typeface="Calibri"/>
              </a:rPr>
              <a:t>Step</a:t>
            </a:r>
            <a:r>
              <a:rPr sz="1550" b="1" spc="229" dirty="0">
                <a:latin typeface="Calibri"/>
                <a:cs typeface="Calibri"/>
              </a:rPr>
              <a:t> </a:t>
            </a:r>
            <a:r>
              <a:rPr sz="1550" b="1" dirty="0">
                <a:latin typeface="Calibri"/>
                <a:cs typeface="Calibri"/>
              </a:rPr>
              <a:t>9:</a:t>
            </a:r>
            <a:r>
              <a:rPr sz="1550" b="1" spc="21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Complete</a:t>
            </a:r>
            <a:r>
              <a:rPr sz="1550" spc="18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22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enquiry</a:t>
            </a:r>
            <a:r>
              <a:rPr sz="1550" spc="22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within</a:t>
            </a:r>
            <a:r>
              <a:rPr sz="1550" spc="21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90</a:t>
            </a:r>
            <a:r>
              <a:rPr sz="1550" spc="20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days</a:t>
            </a:r>
            <a:r>
              <a:rPr sz="1550" spc="210" dirty="0">
                <a:latin typeface="Calibri"/>
                <a:cs typeface="Calibri"/>
              </a:rPr>
              <a:t> </a:t>
            </a:r>
            <a:r>
              <a:rPr sz="1550" spc="-25" dirty="0">
                <a:latin typeface="Calibri"/>
                <a:cs typeface="Calibri"/>
              </a:rPr>
              <a:t>of</a:t>
            </a:r>
            <a:endParaRPr sz="1550">
              <a:latin typeface="Calibri"/>
              <a:cs typeface="Calibri"/>
            </a:endParaRPr>
          </a:p>
          <a:p>
            <a:pPr marL="93980" algn="just">
              <a:lnSpc>
                <a:spcPct val="100000"/>
              </a:lnSpc>
              <a:spcBef>
                <a:spcPts val="50"/>
              </a:spcBef>
            </a:pPr>
            <a:r>
              <a:rPr sz="1550" dirty="0">
                <a:latin typeface="Calibri"/>
                <a:cs typeface="Calibri"/>
              </a:rPr>
              <a:t>the</a:t>
            </a:r>
            <a:r>
              <a:rPr sz="1550" spc="5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receipt</a:t>
            </a:r>
            <a:r>
              <a:rPr sz="1550" spc="13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of</a:t>
            </a:r>
            <a:r>
              <a:rPr sz="1550" spc="7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50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complaint.</a:t>
            </a:r>
            <a:endParaRPr sz="1550">
              <a:latin typeface="Calibri"/>
              <a:cs typeface="Calibri"/>
            </a:endParaRPr>
          </a:p>
          <a:p>
            <a:pPr marL="93980" algn="just">
              <a:lnSpc>
                <a:spcPct val="100000"/>
              </a:lnSpc>
              <a:spcBef>
                <a:spcPts val="45"/>
              </a:spcBef>
            </a:pPr>
            <a:r>
              <a:rPr sz="1550" b="1" dirty="0">
                <a:latin typeface="Calibri"/>
                <a:cs typeface="Calibri"/>
              </a:rPr>
              <a:t>Step</a:t>
            </a:r>
            <a:r>
              <a:rPr sz="1550" b="1" spc="190" dirty="0">
                <a:latin typeface="Calibri"/>
                <a:cs typeface="Calibri"/>
              </a:rPr>
              <a:t>  </a:t>
            </a:r>
            <a:r>
              <a:rPr sz="1550" b="1" dirty="0">
                <a:latin typeface="Calibri"/>
                <a:cs typeface="Calibri"/>
              </a:rPr>
              <a:t>10:</a:t>
            </a:r>
            <a:r>
              <a:rPr sz="1550" b="1" spc="195" dirty="0">
                <a:latin typeface="Calibri"/>
                <a:cs typeface="Calibri"/>
              </a:rPr>
              <a:t>  </a:t>
            </a:r>
            <a:r>
              <a:rPr sz="1550" dirty="0">
                <a:latin typeface="Calibri"/>
                <a:cs typeface="Calibri"/>
              </a:rPr>
              <a:t>Submit</a:t>
            </a:r>
            <a:r>
              <a:rPr sz="1550" spc="190" dirty="0">
                <a:latin typeface="Calibri"/>
                <a:cs typeface="Calibri"/>
              </a:rPr>
              <a:t> 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185" dirty="0">
                <a:latin typeface="Calibri"/>
                <a:cs typeface="Calibri"/>
              </a:rPr>
              <a:t>  </a:t>
            </a:r>
            <a:r>
              <a:rPr sz="1550" dirty="0">
                <a:latin typeface="Calibri"/>
                <a:cs typeface="Calibri"/>
              </a:rPr>
              <a:t>enquiry</a:t>
            </a:r>
            <a:r>
              <a:rPr sz="1550" spc="204" dirty="0">
                <a:latin typeface="Calibri"/>
                <a:cs typeface="Calibri"/>
              </a:rPr>
              <a:t>  </a:t>
            </a:r>
            <a:r>
              <a:rPr sz="1550" dirty="0">
                <a:latin typeface="Calibri"/>
                <a:cs typeface="Calibri"/>
              </a:rPr>
              <a:t>report</a:t>
            </a:r>
            <a:r>
              <a:rPr sz="1550" spc="190" dirty="0">
                <a:latin typeface="Calibri"/>
                <a:cs typeface="Calibri"/>
              </a:rPr>
              <a:t>  </a:t>
            </a:r>
            <a:r>
              <a:rPr sz="1550" dirty="0">
                <a:latin typeface="Calibri"/>
                <a:cs typeface="Calibri"/>
              </a:rPr>
              <a:t>to</a:t>
            </a:r>
            <a:r>
              <a:rPr sz="1550" spc="180" dirty="0">
                <a:latin typeface="Calibri"/>
                <a:cs typeface="Calibri"/>
              </a:rPr>
              <a:t>  </a:t>
            </a:r>
            <a:r>
              <a:rPr sz="1550" spc="-25" dirty="0">
                <a:latin typeface="Calibri"/>
                <a:cs typeface="Calibri"/>
              </a:rPr>
              <a:t>the</a:t>
            </a:r>
            <a:endParaRPr sz="1550">
              <a:latin typeface="Calibri"/>
              <a:cs typeface="Calibri"/>
            </a:endParaRPr>
          </a:p>
          <a:p>
            <a:pPr marL="93980" marR="86995" algn="just">
              <a:lnSpc>
                <a:spcPct val="102600"/>
              </a:lnSpc>
              <a:spcBef>
                <a:spcPts val="40"/>
              </a:spcBef>
            </a:pPr>
            <a:r>
              <a:rPr sz="1550" dirty="0">
                <a:latin typeface="Calibri"/>
                <a:cs typeface="Calibri"/>
              </a:rPr>
              <a:t>employer/competent</a:t>
            </a:r>
            <a:r>
              <a:rPr sz="1550" spc="434" dirty="0">
                <a:latin typeface="Calibri"/>
                <a:cs typeface="Calibri"/>
              </a:rPr>
              <a:t>   </a:t>
            </a:r>
            <a:r>
              <a:rPr sz="1550" dirty="0">
                <a:latin typeface="Calibri"/>
                <a:cs typeface="Calibri"/>
              </a:rPr>
              <a:t>authority</a:t>
            </a:r>
            <a:r>
              <a:rPr sz="1550" spc="445" dirty="0">
                <a:latin typeface="Calibri"/>
                <a:cs typeface="Calibri"/>
              </a:rPr>
              <a:t>   </a:t>
            </a:r>
            <a:r>
              <a:rPr sz="1550" dirty="0">
                <a:latin typeface="Calibri"/>
                <a:cs typeface="Calibri"/>
              </a:rPr>
              <a:t>with</a:t>
            </a:r>
            <a:r>
              <a:rPr sz="1550" spc="409" dirty="0">
                <a:latin typeface="Calibri"/>
                <a:cs typeface="Calibri"/>
              </a:rPr>
              <a:t>   </a:t>
            </a:r>
            <a:r>
              <a:rPr sz="1550" spc="-25" dirty="0">
                <a:latin typeface="Calibri"/>
                <a:cs typeface="Calibri"/>
              </a:rPr>
              <a:t>the </a:t>
            </a:r>
            <a:r>
              <a:rPr sz="1550" dirty="0">
                <a:latin typeface="Calibri"/>
                <a:cs typeface="Calibri"/>
              </a:rPr>
              <a:t>findings</a:t>
            </a:r>
            <a:r>
              <a:rPr sz="1550" spc="42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and</a:t>
            </a:r>
            <a:r>
              <a:rPr sz="1550" spc="434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recommendations</a:t>
            </a:r>
            <a:r>
              <a:rPr sz="1550" spc="484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within</a:t>
            </a:r>
            <a:r>
              <a:rPr sz="1550" spc="47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10</a:t>
            </a:r>
            <a:r>
              <a:rPr sz="1550" spc="465" dirty="0">
                <a:latin typeface="Calibri"/>
                <a:cs typeface="Calibri"/>
              </a:rPr>
              <a:t> </a:t>
            </a:r>
            <a:r>
              <a:rPr sz="1550" spc="-20" dirty="0">
                <a:latin typeface="Calibri"/>
                <a:cs typeface="Calibri"/>
              </a:rPr>
              <a:t>days </a:t>
            </a:r>
            <a:r>
              <a:rPr sz="1550" dirty="0">
                <a:latin typeface="Calibri"/>
                <a:cs typeface="Calibri"/>
              </a:rPr>
              <a:t>from</a:t>
            </a:r>
            <a:r>
              <a:rPr sz="1550" spc="114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8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date</a:t>
            </a:r>
            <a:r>
              <a:rPr sz="1550" spc="5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of</a:t>
            </a:r>
            <a:r>
              <a:rPr sz="1550" spc="10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completion</a:t>
            </a:r>
            <a:r>
              <a:rPr sz="1550" spc="12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of</a:t>
            </a:r>
            <a:r>
              <a:rPr sz="1550" spc="7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85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enquiry.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26363" y="5216652"/>
            <a:ext cx="4032885" cy="1687195"/>
          </a:xfrm>
          <a:prstGeom prst="rect">
            <a:avLst/>
          </a:prstGeom>
          <a:solidFill>
            <a:srgbClr val="D6E3BC"/>
          </a:solidFill>
          <a:ln w="27431">
            <a:solidFill>
              <a:srgbClr val="1C334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5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0"/>
              </a:spcBef>
            </a:pPr>
            <a:endParaRPr sz="1550">
              <a:latin typeface="Times New Roman"/>
              <a:cs typeface="Times New Roman"/>
            </a:endParaRPr>
          </a:p>
          <a:p>
            <a:pPr marL="90170" marR="76200" algn="just">
              <a:lnSpc>
                <a:spcPct val="102600"/>
              </a:lnSpc>
            </a:pPr>
            <a:r>
              <a:rPr sz="1550" b="1" dirty="0">
                <a:latin typeface="Calibri"/>
                <a:cs typeface="Calibri"/>
              </a:rPr>
              <a:t>Step</a:t>
            </a:r>
            <a:r>
              <a:rPr sz="1550" b="1" spc="95" dirty="0">
                <a:latin typeface="Calibri"/>
                <a:cs typeface="Calibri"/>
              </a:rPr>
              <a:t> </a:t>
            </a:r>
            <a:r>
              <a:rPr sz="1550" b="1" dirty="0">
                <a:latin typeface="Calibri"/>
                <a:cs typeface="Calibri"/>
              </a:rPr>
              <a:t>11:</a:t>
            </a:r>
            <a:r>
              <a:rPr sz="1550" b="1" spc="9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A</a:t>
            </a:r>
            <a:r>
              <a:rPr sz="1550" spc="7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copy</a:t>
            </a:r>
            <a:r>
              <a:rPr sz="1550" spc="13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of</a:t>
            </a:r>
            <a:r>
              <a:rPr sz="1550" spc="7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9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findings</a:t>
            </a:r>
            <a:r>
              <a:rPr sz="1550" spc="9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to</a:t>
            </a:r>
            <a:r>
              <a:rPr sz="1550" spc="8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be</a:t>
            </a:r>
            <a:r>
              <a:rPr sz="1550" spc="9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shared</a:t>
            </a:r>
            <a:r>
              <a:rPr sz="1550" spc="95" dirty="0">
                <a:latin typeface="Calibri"/>
                <a:cs typeface="Calibri"/>
              </a:rPr>
              <a:t> </a:t>
            </a:r>
            <a:r>
              <a:rPr sz="1550" spc="25" dirty="0">
                <a:latin typeface="Calibri"/>
                <a:cs typeface="Calibri"/>
              </a:rPr>
              <a:t>to </a:t>
            </a:r>
            <a:r>
              <a:rPr sz="1550" dirty="0">
                <a:latin typeface="Calibri"/>
                <a:cs typeface="Calibri"/>
              </a:rPr>
              <a:t>both</a:t>
            </a:r>
            <a:r>
              <a:rPr sz="1550" spc="480" dirty="0">
                <a:latin typeface="Calibri"/>
                <a:cs typeface="Calibri"/>
              </a:rPr>
              <a:t>  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495" dirty="0">
                <a:latin typeface="Calibri"/>
                <a:cs typeface="Calibri"/>
              </a:rPr>
              <a:t>   </a:t>
            </a:r>
            <a:r>
              <a:rPr sz="1550" dirty="0">
                <a:latin typeface="Calibri"/>
                <a:cs typeface="Calibri"/>
              </a:rPr>
              <a:t>parties;</a:t>
            </a:r>
            <a:r>
              <a:rPr sz="1550" spc="484" dirty="0">
                <a:latin typeface="Calibri"/>
                <a:cs typeface="Calibri"/>
              </a:rPr>
              <a:t>   </a:t>
            </a:r>
            <a:r>
              <a:rPr sz="1550" dirty="0">
                <a:latin typeface="Calibri"/>
                <a:cs typeface="Calibri"/>
              </a:rPr>
              <a:t>complainant</a:t>
            </a:r>
            <a:r>
              <a:rPr sz="1550" spc="490" dirty="0">
                <a:latin typeface="Calibri"/>
                <a:cs typeface="Calibri"/>
              </a:rPr>
              <a:t>   </a:t>
            </a:r>
            <a:r>
              <a:rPr sz="1550" spc="-25" dirty="0">
                <a:latin typeface="Calibri"/>
                <a:cs typeface="Calibri"/>
              </a:rPr>
              <a:t>and </a:t>
            </a:r>
            <a:r>
              <a:rPr sz="1550" spc="-10" dirty="0">
                <a:latin typeface="Calibri"/>
                <a:cs typeface="Calibri"/>
              </a:rPr>
              <a:t>respondent.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814315" y="3227832"/>
            <a:ext cx="838200" cy="192405"/>
          </a:xfrm>
          <a:custGeom>
            <a:avLst/>
            <a:gdLst/>
            <a:ahLst/>
            <a:cxnLst/>
            <a:rect l="l" t="t" r="r" b="b"/>
            <a:pathLst>
              <a:path w="838200" h="192404">
                <a:moveTo>
                  <a:pt x="646176" y="0"/>
                </a:moveTo>
                <a:lnTo>
                  <a:pt x="646176" y="192023"/>
                </a:lnTo>
                <a:lnTo>
                  <a:pt x="774191" y="128015"/>
                </a:lnTo>
                <a:lnTo>
                  <a:pt x="678180" y="128015"/>
                </a:lnTo>
                <a:lnTo>
                  <a:pt x="678180" y="64007"/>
                </a:lnTo>
                <a:lnTo>
                  <a:pt x="774191" y="64007"/>
                </a:lnTo>
                <a:lnTo>
                  <a:pt x="646176" y="0"/>
                </a:lnTo>
                <a:close/>
              </a:path>
              <a:path w="838200" h="192404">
                <a:moveTo>
                  <a:pt x="646176" y="64007"/>
                </a:moveTo>
                <a:lnTo>
                  <a:pt x="0" y="64007"/>
                </a:lnTo>
                <a:lnTo>
                  <a:pt x="0" y="128015"/>
                </a:lnTo>
                <a:lnTo>
                  <a:pt x="646176" y="128015"/>
                </a:lnTo>
                <a:lnTo>
                  <a:pt x="646176" y="64007"/>
                </a:lnTo>
                <a:close/>
              </a:path>
              <a:path w="838200" h="192404">
                <a:moveTo>
                  <a:pt x="774191" y="64007"/>
                </a:moveTo>
                <a:lnTo>
                  <a:pt x="678180" y="64007"/>
                </a:lnTo>
                <a:lnTo>
                  <a:pt x="678180" y="128015"/>
                </a:lnTo>
                <a:lnTo>
                  <a:pt x="774191" y="128015"/>
                </a:lnTo>
                <a:lnTo>
                  <a:pt x="838200" y="96011"/>
                </a:lnTo>
                <a:lnTo>
                  <a:pt x="774191" y="6400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648956" y="4544567"/>
            <a:ext cx="192405" cy="608965"/>
          </a:xfrm>
          <a:custGeom>
            <a:avLst/>
            <a:gdLst/>
            <a:ahLst/>
            <a:cxnLst/>
            <a:rect l="l" t="t" r="r" b="b"/>
            <a:pathLst>
              <a:path w="192404" h="608964">
                <a:moveTo>
                  <a:pt x="64008" y="416814"/>
                </a:moveTo>
                <a:lnTo>
                  <a:pt x="0" y="416814"/>
                </a:lnTo>
                <a:lnTo>
                  <a:pt x="96012" y="608838"/>
                </a:lnTo>
                <a:lnTo>
                  <a:pt x="176022" y="448818"/>
                </a:lnTo>
                <a:lnTo>
                  <a:pt x="64008" y="448818"/>
                </a:lnTo>
                <a:lnTo>
                  <a:pt x="64008" y="416814"/>
                </a:lnTo>
                <a:close/>
              </a:path>
              <a:path w="192404" h="608964">
                <a:moveTo>
                  <a:pt x="128016" y="0"/>
                </a:moveTo>
                <a:lnTo>
                  <a:pt x="64008" y="0"/>
                </a:lnTo>
                <a:lnTo>
                  <a:pt x="64008" y="448818"/>
                </a:lnTo>
                <a:lnTo>
                  <a:pt x="128016" y="448818"/>
                </a:lnTo>
                <a:lnTo>
                  <a:pt x="128016" y="0"/>
                </a:lnTo>
                <a:close/>
              </a:path>
              <a:path w="192404" h="608964">
                <a:moveTo>
                  <a:pt x="192024" y="416814"/>
                </a:moveTo>
                <a:lnTo>
                  <a:pt x="128016" y="416814"/>
                </a:lnTo>
                <a:lnTo>
                  <a:pt x="128016" y="448818"/>
                </a:lnTo>
                <a:lnTo>
                  <a:pt x="176022" y="448818"/>
                </a:lnTo>
                <a:lnTo>
                  <a:pt x="192024" y="41681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658867" y="5967603"/>
            <a:ext cx="991235" cy="192405"/>
          </a:xfrm>
          <a:custGeom>
            <a:avLst/>
            <a:gdLst/>
            <a:ahLst/>
            <a:cxnLst/>
            <a:rect l="l" t="t" r="r" b="b"/>
            <a:pathLst>
              <a:path w="991235" h="192404">
                <a:moveTo>
                  <a:pt x="192532" y="0"/>
                </a:moveTo>
                <a:lnTo>
                  <a:pt x="0" y="94869"/>
                </a:lnTo>
                <a:lnTo>
                  <a:pt x="191389" y="192024"/>
                </a:lnTo>
                <a:lnTo>
                  <a:pt x="191742" y="132715"/>
                </a:lnTo>
                <a:lnTo>
                  <a:pt x="191770" y="127952"/>
                </a:lnTo>
                <a:lnTo>
                  <a:pt x="159766" y="127762"/>
                </a:lnTo>
                <a:lnTo>
                  <a:pt x="160118" y="68707"/>
                </a:lnTo>
                <a:lnTo>
                  <a:pt x="160147" y="63881"/>
                </a:lnTo>
                <a:lnTo>
                  <a:pt x="192151" y="63881"/>
                </a:lnTo>
                <a:lnTo>
                  <a:pt x="192532" y="0"/>
                </a:lnTo>
                <a:close/>
              </a:path>
              <a:path w="991235" h="192404">
                <a:moveTo>
                  <a:pt x="192150" y="64066"/>
                </a:moveTo>
                <a:lnTo>
                  <a:pt x="191771" y="127762"/>
                </a:lnTo>
                <a:lnTo>
                  <a:pt x="191770" y="127952"/>
                </a:lnTo>
                <a:lnTo>
                  <a:pt x="990473" y="132715"/>
                </a:lnTo>
                <a:lnTo>
                  <a:pt x="990854" y="68707"/>
                </a:lnTo>
                <a:lnTo>
                  <a:pt x="192150" y="64066"/>
                </a:lnTo>
                <a:close/>
              </a:path>
              <a:path w="991235" h="192404">
                <a:moveTo>
                  <a:pt x="160147" y="63881"/>
                </a:moveTo>
                <a:lnTo>
                  <a:pt x="159766" y="127762"/>
                </a:lnTo>
                <a:lnTo>
                  <a:pt x="191770" y="127952"/>
                </a:lnTo>
                <a:lnTo>
                  <a:pt x="192123" y="68707"/>
                </a:lnTo>
                <a:lnTo>
                  <a:pt x="192150" y="64066"/>
                </a:lnTo>
                <a:lnTo>
                  <a:pt x="160147" y="63881"/>
                </a:lnTo>
                <a:close/>
              </a:path>
              <a:path w="991235" h="192404">
                <a:moveTo>
                  <a:pt x="192151" y="63881"/>
                </a:moveTo>
                <a:lnTo>
                  <a:pt x="160147" y="63881"/>
                </a:lnTo>
                <a:lnTo>
                  <a:pt x="192150" y="64066"/>
                </a:lnTo>
                <a:lnTo>
                  <a:pt x="192151" y="6388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0618" rIns="0" bIns="0" rtlCol="0">
            <a:spAutoFit/>
          </a:bodyPr>
          <a:lstStyle/>
          <a:p>
            <a:pPr marL="2007870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CCASH</a:t>
            </a:r>
            <a:r>
              <a:rPr spc="-175" dirty="0"/>
              <a:t> </a:t>
            </a:r>
            <a:r>
              <a:rPr spc="-10" dirty="0"/>
              <a:t>Responsibilities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9159" y="1952625"/>
            <a:ext cx="10186670" cy="464550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04800" indent="-292100">
              <a:lnSpc>
                <a:spcPct val="100000"/>
              </a:lnSpc>
              <a:spcBef>
                <a:spcPts val="105"/>
              </a:spcBef>
              <a:buClr>
                <a:srgbClr val="585858"/>
              </a:buClr>
              <a:buSzPct val="76315"/>
              <a:buFont typeface="Times New Roman"/>
              <a:buChar char="●"/>
              <a:tabLst>
                <a:tab pos="304800" algn="l"/>
              </a:tabLst>
            </a:pPr>
            <a:r>
              <a:rPr sz="2200" dirty="0">
                <a:latin typeface="Calibri"/>
                <a:cs typeface="Calibri"/>
              </a:rPr>
              <a:t>Complaint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should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be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made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within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three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months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of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the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last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alleged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incident to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the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CCASH.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70"/>
              </a:spcBef>
              <a:buClr>
                <a:srgbClr val="585858"/>
              </a:buClr>
              <a:buFont typeface="Times New Roman"/>
              <a:buChar char="●"/>
            </a:pPr>
            <a:endParaRPr sz="2200" dirty="0">
              <a:latin typeface="Calibri"/>
              <a:cs typeface="Calibri"/>
            </a:endParaRPr>
          </a:p>
          <a:p>
            <a:pPr marL="304800" indent="-292100">
              <a:lnSpc>
                <a:spcPct val="100000"/>
              </a:lnSpc>
              <a:spcBef>
                <a:spcPts val="5"/>
              </a:spcBef>
              <a:buClr>
                <a:srgbClr val="585858"/>
              </a:buClr>
              <a:buSzPct val="76315"/>
              <a:buFont typeface="Times New Roman"/>
              <a:buChar char="●"/>
              <a:tabLst>
                <a:tab pos="304800" algn="l"/>
              </a:tabLst>
            </a:pPr>
            <a:r>
              <a:rPr sz="2200" dirty="0">
                <a:latin typeface="Calibri"/>
                <a:cs typeface="Calibri"/>
              </a:rPr>
              <a:t>A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copy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of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the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complaint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should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be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forwarded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to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the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respondent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within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7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days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of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filing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the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complaint.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70"/>
              </a:spcBef>
              <a:buClr>
                <a:srgbClr val="585858"/>
              </a:buClr>
              <a:buFont typeface="Times New Roman"/>
              <a:buChar char="●"/>
            </a:pPr>
            <a:endParaRPr sz="2200" dirty="0">
              <a:latin typeface="Calibri"/>
              <a:cs typeface="Calibri"/>
            </a:endParaRPr>
          </a:p>
          <a:p>
            <a:pPr marL="304800" indent="-292100">
              <a:lnSpc>
                <a:spcPct val="100000"/>
              </a:lnSpc>
              <a:buClr>
                <a:srgbClr val="585858"/>
              </a:buClr>
              <a:buSzPct val="76315"/>
              <a:buFont typeface="Times New Roman"/>
              <a:buChar char="●"/>
              <a:tabLst>
                <a:tab pos="304800" algn="l"/>
              </a:tabLst>
            </a:pPr>
            <a:r>
              <a:rPr sz="2200" spc="-10" dirty="0">
                <a:latin typeface="Calibri"/>
                <a:cs typeface="Calibri"/>
              </a:rPr>
              <a:t>Complete</a:t>
            </a:r>
            <a:r>
              <a:rPr sz="2200" spc="-10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the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inquiry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within</a:t>
            </a:r>
            <a:r>
              <a:rPr sz="2200" spc="-10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90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days.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35"/>
              </a:spcBef>
              <a:buClr>
                <a:srgbClr val="585858"/>
              </a:buClr>
              <a:buFont typeface="Times New Roman"/>
              <a:buChar char="●"/>
            </a:pPr>
            <a:endParaRPr sz="2200" dirty="0">
              <a:latin typeface="Calibri"/>
              <a:cs typeface="Calibri"/>
            </a:endParaRPr>
          </a:p>
          <a:p>
            <a:pPr marL="304800" indent="-292100">
              <a:lnSpc>
                <a:spcPct val="100000"/>
              </a:lnSpc>
              <a:buClr>
                <a:srgbClr val="585858"/>
              </a:buClr>
              <a:buSzPct val="76315"/>
              <a:buFont typeface="Times New Roman"/>
              <a:buChar char="●"/>
              <a:tabLst>
                <a:tab pos="304800" algn="l"/>
              </a:tabLst>
            </a:pPr>
            <a:r>
              <a:rPr sz="2200" dirty="0">
                <a:latin typeface="Calibri"/>
                <a:cs typeface="Calibri"/>
              </a:rPr>
              <a:t>Submit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the</a:t>
            </a:r>
            <a:r>
              <a:rPr sz="2200" spc="-8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Enquiry</a:t>
            </a:r>
            <a:r>
              <a:rPr sz="2200" spc="-10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Report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to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the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Executive</a:t>
            </a:r>
            <a:r>
              <a:rPr sz="2200" spc="-114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Authority</a:t>
            </a:r>
            <a:r>
              <a:rPr sz="2200" spc="-1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of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the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Institute.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70"/>
              </a:spcBef>
              <a:buClr>
                <a:srgbClr val="585858"/>
              </a:buClr>
              <a:buFont typeface="Times New Roman"/>
              <a:buChar char="●"/>
            </a:pPr>
            <a:endParaRPr sz="2200" dirty="0">
              <a:latin typeface="Calibri"/>
              <a:cs typeface="Calibri"/>
            </a:endParaRPr>
          </a:p>
          <a:p>
            <a:pPr marL="304800" indent="-292100">
              <a:lnSpc>
                <a:spcPct val="100000"/>
              </a:lnSpc>
              <a:buClr>
                <a:srgbClr val="585858"/>
              </a:buClr>
              <a:buSzPct val="76315"/>
              <a:buFont typeface="Times New Roman"/>
              <a:buChar char="●"/>
              <a:tabLst>
                <a:tab pos="304800" algn="l"/>
              </a:tabLst>
            </a:pPr>
            <a:r>
              <a:rPr sz="2200" dirty="0">
                <a:latin typeface="Calibri"/>
                <a:cs typeface="Calibri"/>
              </a:rPr>
              <a:t>Share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the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findings</a:t>
            </a:r>
            <a:r>
              <a:rPr sz="2200" spc="-1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of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the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enquiry</a:t>
            </a:r>
            <a:r>
              <a:rPr sz="2200" spc="-9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to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both</a:t>
            </a:r>
            <a:r>
              <a:rPr sz="2200" spc="-10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the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complainant</a:t>
            </a:r>
            <a:r>
              <a:rPr sz="2200" spc="-1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and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the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respondent.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65"/>
              </a:spcBef>
              <a:buClr>
                <a:srgbClr val="585858"/>
              </a:buClr>
              <a:buFont typeface="Times New Roman"/>
              <a:buChar char="●"/>
            </a:pPr>
            <a:endParaRPr sz="2200" dirty="0">
              <a:latin typeface="Calibri"/>
              <a:cs typeface="Calibri"/>
            </a:endParaRPr>
          </a:p>
          <a:p>
            <a:pPr marL="304800" indent="-292100">
              <a:lnSpc>
                <a:spcPct val="100000"/>
              </a:lnSpc>
              <a:buClr>
                <a:srgbClr val="585858"/>
              </a:buClr>
              <a:buSzPct val="76315"/>
              <a:buFont typeface="Times New Roman"/>
              <a:buChar char="●"/>
              <a:tabLst>
                <a:tab pos="304800" algn="l"/>
              </a:tabLst>
            </a:pPr>
            <a:r>
              <a:rPr sz="2200" dirty="0">
                <a:latin typeface="Calibri"/>
                <a:cs typeface="Calibri"/>
              </a:rPr>
              <a:t>Ensure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confidentiality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of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the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entire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proceedings.</a:t>
            </a:r>
            <a:endParaRPr sz="22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88068" y="201168"/>
            <a:ext cx="736092" cy="101498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20877" rIns="0" bIns="0" rtlCol="0">
            <a:spAutoFit/>
          </a:bodyPr>
          <a:lstStyle/>
          <a:p>
            <a:pPr marL="259079">
              <a:lnSpc>
                <a:spcPct val="100000"/>
              </a:lnSpc>
              <a:spcBef>
                <a:spcPts val="110"/>
              </a:spcBef>
            </a:pPr>
            <a:r>
              <a:rPr sz="2400" b="1" spc="-20" dirty="0">
                <a:latin typeface="Arial"/>
                <a:cs typeface="Arial"/>
              </a:rPr>
              <a:t>Interim</a:t>
            </a:r>
            <a:r>
              <a:rPr sz="2400" b="1" spc="-135" dirty="0">
                <a:latin typeface="Arial"/>
                <a:cs typeface="Arial"/>
              </a:rPr>
              <a:t> </a:t>
            </a:r>
            <a:r>
              <a:rPr sz="2400" b="1" spc="-20" dirty="0">
                <a:latin typeface="Arial"/>
                <a:cs typeface="Arial"/>
              </a:rPr>
              <a:t>Measures</a:t>
            </a:r>
            <a:r>
              <a:rPr sz="2400" b="1" spc="-10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–</a:t>
            </a:r>
            <a:r>
              <a:rPr sz="2400" b="1" spc="-140" dirty="0">
                <a:latin typeface="Arial"/>
                <a:cs typeface="Arial"/>
              </a:rPr>
              <a:t> </a:t>
            </a:r>
            <a:r>
              <a:rPr sz="2400" b="1" spc="-20" dirty="0">
                <a:latin typeface="Arial"/>
                <a:cs typeface="Arial"/>
              </a:rPr>
              <a:t>Actions</a:t>
            </a:r>
            <a:r>
              <a:rPr sz="2400" b="1" spc="15" dirty="0">
                <a:latin typeface="Arial"/>
                <a:cs typeface="Arial"/>
              </a:rPr>
              <a:t> </a:t>
            </a:r>
            <a:r>
              <a:rPr sz="2400" b="1" spc="-20" dirty="0">
                <a:latin typeface="Arial"/>
                <a:cs typeface="Arial"/>
              </a:rPr>
              <a:t>during</a:t>
            </a:r>
            <a:r>
              <a:rPr sz="2400" b="1" spc="-145" dirty="0">
                <a:latin typeface="Arial"/>
                <a:cs typeface="Arial"/>
              </a:rPr>
              <a:t> </a:t>
            </a:r>
            <a:r>
              <a:rPr sz="2400" b="1" spc="-25" dirty="0">
                <a:latin typeface="Arial"/>
                <a:cs typeface="Arial"/>
              </a:rPr>
              <a:t>pendency</a:t>
            </a:r>
            <a:r>
              <a:rPr sz="2400" b="1" spc="-11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of</a:t>
            </a:r>
            <a:r>
              <a:rPr sz="2400" b="1" spc="-110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enquiry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2917" y="2187905"/>
            <a:ext cx="9959340" cy="292735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05435" indent="-292735">
              <a:lnSpc>
                <a:spcPct val="100000"/>
              </a:lnSpc>
              <a:spcBef>
                <a:spcPts val="114"/>
              </a:spcBef>
              <a:buClr>
                <a:srgbClr val="585858"/>
              </a:buClr>
              <a:buSzPct val="75000"/>
              <a:buFont typeface="Microsoft Sans Serif"/>
              <a:buChar char="●"/>
              <a:tabLst>
                <a:tab pos="305435" algn="l"/>
              </a:tabLst>
            </a:pPr>
            <a:r>
              <a:rPr sz="2000" dirty="0">
                <a:latin typeface="Calibri"/>
                <a:cs typeface="Calibri"/>
              </a:rPr>
              <a:t>During</a:t>
            </a:r>
            <a:r>
              <a:rPr sz="2000" spc="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pendency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</a:t>
            </a:r>
            <a:r>
              <a:rPr sz="2000" spc="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inquiry,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on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written</a:t>
            </a:r>
            <a:r>
              <a:rPr sz="2000" spc="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request</a:t>
            </a:r>
            <a:r>
              <a:rPr sz="2000" spc="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made</a:t>
            </a:r>
            <a:r>
              <a:rPr sz="2000" spc="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by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aggrieved</a:t>
            </a:r>
            <a:r>
              <a:rPr sz="2000" spc="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woman,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the</a:t>
            </a:r>
            <a:endParaRPr sz="2000">
              <a:latin typeface="Calibri"/>
              <a:cs typeface="Calibri"/>
            </a:endParaRPr>
          </a:p>
          <a:p>
            <a:pPr marL="305435">
              <a:lnSpc>
                <a:spcPct val="100000"/>
              </a:lnSpc>
              <a:spcBef>
                <a:spcPts val="2395"/>
              </a:spcBef>
            </a:pPr>
            <a:r>
              <a:rPr sz="2000" b="1" dirty="0">
                <a:latin typeface="Calibri"/>
                <a:cs typeface="Calibri"/>
              </a:rPr>
              <a:t>ICC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may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recommend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to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employer</a:t>
            </a:r>
            <a:r>
              <a:rPr sz="2000" b="1" spc="-7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/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competent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authority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to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80"/>
              </a:spcBef>
            </a:pP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Clr>
                <a:srgbClr val="585858"/>
              </a:buClr>
              <a:buSzPct val="75000"/>
              <a:buAutoNum type="alphaLcParenR"/>
              <a:tabLst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Transfer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complainant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respondent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any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other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workplace;</a:t>
            </a:r>
            <a:r>
              <a:rPr sz="2000" spc="-9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or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45"/>
              </a:spcBef>
              <a:buClr>
                <a:srgbClr val="585858"/>
              </a:buClr>
              <a:buFont typeface="Calibri"/>
              <a:buAutoNum type="alphaLcParenR"/>
            </a:pP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Clr>
                <a:srgbClr val="585858"/>
              </a:buClr>
              <a:buSzPct val="75000"/>
              <a:buAutoNum type="alphaLcParenR"/>
              <a:tabLst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Grant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leave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aggrieved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woman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up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period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three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months;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or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80"/>
              </a:spcBef>
              <a:buClr>
                <a:srgbClr val="585858"/>
              </a:buClr>
              <a:buFont typeface="Calibri"/>
              <a:buAutoNum type="alphaLcParenR"/>
            </a:pP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Clr>
                <a:srgbClr val="585858"/>
              </a:buClr>
              <a:buSzPct val="75000"/>
              <a:buAutoNum type="alphaLcParenR"/>
              <a:tabLst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Grant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such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other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relief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aggrieved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woman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as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may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be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prescribed.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44544" y="7020255"/>
            <a:ext cx="301117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888888"/>
                </a:solidFill>
                <a:latin typeface="Microsoft Sans Serif"/>
                <a:cs typeface="Microsoft Sans Serif"/>
              </a:rPr>
              <a:t>Source :</a:t>
            </a:r>
            <a:r>
              <a:rPr sz="1800" spc="30" dirty="0">
                <a:solidFill>
                  <a:srgbClr val="888888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888888"/>
                </a:solidFill>
                <a:latin typeface="Microsoft Sans Serif"/>
                <a:cs typeface="Microsoft Sans Serif"/>
              </a:rPr>
              <a:t>Handbook</a:t>
            </a:r>
            <a:r>
              <a:rPr sz="18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888888"/>
                </a:solidFill>
                <a:latin typeface="Microsoft Sans Serif"/>
                <a:cs typeface="Microsoft Sans Serif"/>
              </a:rPr>
              <a:t>on</a:t>
            </a:r>
            <a:r>
              <a:rPr sz="1800" spc="5" dirty="0">
                <a:solidFill>
                  <a:srgbClr val="888888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888888"/>
                </a:solidFill>
                <a:latin typeface="Microsoft Sans Serif"/>
                <a:cs typeface="Microsoft Sans Serif"/>
              </a:rPr>
              <a:t>POSH</a:t>
            </a:r>
            <a:endParaRPr sz="1800">
              <a:latin typeface="Microsoft Sans Serif"/>
              <a:cs typeface="Microsoft Sans Serif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92640" y="269748"/>
            <a:ext cx="736092" cy="1019556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56818" rIns="0" bIns="0" rtlCol="0">
            <a:spAutoFit/>
          </a:bodyPr>
          <a:lstStyle/>
          <a:p>
            <a:pPr marL="2380615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Timelines</a:t>
            </a:r>
            <a:r>
              <a:rPr spc="-30" dirty="0"/>
              <a:t> </a:t>
            </a:r>
            <a:r>
              <a:rPr dirty="0"/>
              <a:t>of</a:t>
            </a:r>
            <a:r>
              <a:rPr spc="-130" dirty="0"/>
              <a:t> </a:t>
            </a:r>
            <a:r>
              <a:rPr dirty="0"/>
              <a:t>the</a:t>
            </a:r>
            <a:r>
              <a:rPr spc="-125" dirty="0"/>
              <a:t> </a:t>
            </a:r>
            <a:r>
              <a:rPr spc="-25" dirty="0"/>
              <a:t>Act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0898" y="2449591"/>
            <a:ext cx="10213056" cy="385762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688068" y="274320"/>
            <a:ext cx="740664" cy="1019556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86155" rIns="0" bIns="0" rtlCol="0">
            <a:spAutoFit/>
          </a:bodyPr>
          <a:lstStyle/>
          <a:p>
            <a:pPr marL="1179195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Responsibilities</a:t>
            </a:r>
            <a:r>
              <a:rPr spc="-180" dirty="0"/>
              <a:t> </a:t>
            </a:r>
            <a:r>
              <a:rPr dirty="0"/>
              <a:t>of</a:t>
            </a:r>
            <a:r>
              <a:rPr spc="-25" dirty="0"/>
              <a:t> </a:t>
            </a:r>
            <a:r>
              <a:rPr spc="-10" dirty="0"/>
              <a:t>Executive</a:t>
            </a:r>
            <a:r>
              <a:rPr spc="-145" dirty="0"/>
              <a:t> </a:t>
            </a:r>
            <a:r>
              <a:rPr spc="-10" dirty="0"/>
              <a:t>Authority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19455" y="3073146"/>
            <a:ext cx="9559290" cy="99186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04800" indent="-292100">
              <a:lnSpc>
                <a:spcPct val="100000"/>
              </a:lnSpc>
              <a:spcBef>
                <a:spcPts val="114"/>
              </a:spcBef>
              <a:buClr>
                <a:srgbClr val="585858"/>
              </a:buClr>
              <a:buSzPct val="75000"/>
              <a:buChar char="●"/>
              <a:tabLst>
                <a:tab pos="304800" algn="l"/>
              </a:tabLst>
            </a:pPr>
            <a:r>
              <a:rPr sz="2000" dirty="0">
                <a:solidFill>
                  <a:srgbClr val="6F2F9F"/>
                </a:solidFill>
                <a:latin typeface="Microsoft Sans Serif"/>
                <a:cs typeface="Microsoft Sans Serif"/>
              </a:rPr>
              <a:t>Ensure</a:t>
            </a:r>
            <a:r>
              <a:rPr sz="2000" spc="70" dirty="0">
                <a:solidFill>
                  <a:srgbClr val="6F2F9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6F2F9F"/>
                </a:solidFill>
                <a:latin typeface="Microsoft Sans Serif"/>
                <a:cs typeface="Microsoft Sans Serif"/>
              </a:rPr>
              <a:t>that</a:t>
            </a:r>
            <a:r>
              <a:rPr sz="2000" spc="10" dirty="0">
                <a:solidFill>
                  <a:srgbClr val="6F2F9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6F2F9F"/>
                </a:solidFill>
                <a:latin typeface="Microsoft Sans Serif"/>
                <a:cs typeface="Microsoft Sans Serif"/>
              </a:rPr>
              <a:t>the</a:t>
            </a:r>
            <a:r>
              <a:rPr sz="2000" spc="30" dirty="0">
                <a:solidFill>
                  <a:srgbClr val="6F2F9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6F2F9F"/>
                </a:solidFill>
                <a:latin typeface="Microsoft Sans Serif"/>
                <a:cs typeface="Microsoft Sans Serif"/>
              </a:rPr>
              <a:t>workplace</a:t>
            </a:r>
            <a:r>
              <a:rPr sz="2000" spc="145" dirty="0">
                <a:solidFill>
                  <a:srgbClr val="6F2F9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6F2F9F"/>
                </a:solidFill>
                <a:latin typeface="Microsoft Sans Serif"/>
                <a:cs typeface="Microsoft Sans Serif"/>
              </a:rPr>
              <a:t>is</a:t>
            </a:r>
            <a:r>
              <a:rPr sz="2000" spc="70" dirty="0">
                <a:solidFill>
                  <a:srgbClr val="6F2F9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6F2F9F"/>
                </a:solidFill>
                <a:latin typeface="Microsoft Sans Serif"/>
                <a:cs typeface="Microsoft Sans Serif"/>
              </a:rPr>
              <a:t>safe</a:t>
            </a:r>
            <a:r>
              <a:rPr sz="2000" spc="70" dirty="0">
                <a:solidFill>
                  <a:srgbClr val="6F2F9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for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the</a:t>
            </a:r>
            <a:r>
              <a:rPr sz="2000" spc="6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complainant</a:t>
            </a:r>
            <a:r>
              <a:rPr sz="2000" spc="5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during</a:t>
            </a:r>
            <a:r>
              <a:rPr sz="2000" spc="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the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period</a:t>
            </a:r>
            <a:r>
              <a:rPr sz="2000" spc="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of</a:t>
            </a:r>
            <a:r>
              <a:rPr sz="2000" spc="5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inquiry.</a:t>
            </a:r>
            <a:endParaRPr sz="20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20"/>
              </a:spcBef>
              <a:buClr>
                <a:srgbClr val="585858"/>
              </a:buClr>
              <a:buFont typeface="Microsoft Sans Serif"/>
              <a:buChar char="●"/>
            </a:pPr>
            <a:endParaRPr sz="2000">
              <a:latin typeface="Microsoft Sans Serif"/>
              <a:cs typeface="Microsoft Sans Serif"/>
            </a:endParaRPr>
          </a:p>
          <a:p>
            <a:pPr marL="304800" indent="-292100">
              <a:lnSpc>
                <a:spcPct val="100000"/>
              </a:lnSpc>
              <a:buClr>
                <a:srgbClr val="585858"/>
              </a:buClr>
              <a:buSzPct val="75000"/>
              <a:buChar char="●"/>
              <a:tabLst>
                <a:tab pos="304800" algn="l"/>
              </a:tabLst>
            </a:pPr>
            <a:r>
              <a:rPr sz="2000" dirty="0">
                <a:solidFill>
                  <a:srgbClr val="6F2F9F"/>
                </a:solidFill>
                <a:latin typeface="Microsoft Sans Serif"/>
                <a:cs typeface="Microsoft Sans Serif"/>
              </a:rPr>
              <a:t>Act</a:t>
            </a:r>
            <a:r>
              <a:rPr sz="2000" spc="30" dirty="0">
                <a:solidFill>
                  <a:srgbClr val="6F2F9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6F2F9F"/>
                </a:solidFill>
                <a:latin typeface="Microsoft Sans Serif"/>
                <a:cs typeface="Microsoft Sans Serif"/>
              </a:rPr>
              <a:t>on</a:t>
            </a:r>
            <a:r>
              <a:rPr sz="2000" spc="95" dirty="0">
                <a:solidFill>
                  <a:srgbClr val="6F2F9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6F2F9F"/>
                </a:solidFill>
                <a:latin typeface="Microsoft Sans Serif"/>
                <a:cs typeface="Microsoft Sans Serif"/>
              </a:rPr>
              <a:t>the</a:t>
            </a:r>
            <a:r>
              <a:rPr sz="2000" spc="20" dirty="0">
                <a:solidFill>
                  <a:srgbClr val="6F2F9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6F2F9F"/>
                </a:solidFill>
                <a:latin typeface="Microsoft Sans Serif"/>
                <a:cs typeface="Microsoft Sans Serif"/>
              </a:rPr>
              <a:t>recommendations</a:t>
            </a:r>
            <a:r>
              <a:rPr sz="2000" spc="-30" dirty="0">
                <a:solidFill>
                  <a:srgbClr val="6F2F9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of</a:t>
            </a:r>
            <a:r>
              <a:rPr sz="2000" spc="8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CCASH</a:t>
            </a:r>
            <a:r>
              <a:rPr sz="2000" spc="1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within</a:t>
            </a:r>
            <a:r>
              <a:rPr sz="2000" spc="6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60</a:t>
            </a:r>
            <a:r>
              <a:rPr sz="2000" spc="5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days.</a:t>
            </a:r>
            <a:endParaRPr sz="200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65792" y="201168"/>
            <a:ext cx="736092" cy="101498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6878" y="201168"/>
            <a:ext cx="10401300" cy="6506209"/>
            <a:chOff x="166878" y="201168"/>
            <a:chExt cx="10401300" cy="650620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53895" y="850392"/>
              <a:ext cx="8170164" cy="585673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452110" y="3915880"/>
              <a:ext cx="2158365" cy="247015"/>
            </a:xfrm>
            <a:custGeom>
              <a:avLst/>
              <a:gdLst/>
              <a:ahLst/>
              <a:cxnLst/>
              <a:rect l="l" t="t" r="r" b="b"/>
              <a:pathLst>
                <a:path w="2158365" h="247014">
                  <a:moveTo>
                    <a:pt x="0" y="246418"/>
                  </a:moveTo>
                  <a:lnTo>
                    <a:pt x="2157984" y="246418"/>
                  </a:lnTo>
                  <a:lnTo>
                    <a:pt x="2157984" y="0"/>
                  </a:lnTo>
                  <a:lnTo>
                    <a:pt x="0" y="0"/>
                  </a:lnTo>
                  <a:lnTo>
                    <a:pt x="0" y="246418"/>
                  </a:lnTo>
                  <a:close/>
                </a:path>
              </a:pathLst>
            </a:custGeom>
            <a:ln w="22860">
              <a:solidFill>
                <a:srgbClr val="D500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24059" y="201168"/>
              <a:ext cx="731520" cy="100584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241675" marR="5080" indent="-3229610">
              <a:lnSpc>
                <a:spcPct val="100000"/>
              </a:lnSpc>
              <a:spcBef>
                <a:spcPts val="90"/>
              </a:spcBef>
            </a:pPr>
            <a:r>
              <a:rPr sz="3000" dirty="0"/>
              <a:t>Inquiry</a:t>
            </a:r>
            <a:r>
              <a:rPr sz="3000" spc="-60" dirty="0"/>
              <a:t> </a:t>
            </a:r>
            <a:r>
              <a:rPr sz="3000" dirty="0"/>
              <a:t>Report</a:t>
            </a:r>
            <a:r>
              <a:rPr sz="3000" spc="-65" dirty="0"/>
              <a:t> </a:t>
            </a:r>
            <a:r>
              <a:rPr sz="3000" spc="785" dirty="0"/>
              <a:t>–</a:t>
            </a:r>
            <a:r>
              <a:rPr sz="3000" spc="-45" dirty="0"/>
              <a:t> </a:t>
            </a:r>
            <a:r>
              <a:rPr sz="3000" spc="-10" dirty="0"/>
              <a:t>Recommendation</a:t>
            </a:r>
            <a:r>
              <a:rPr sz="3000" spc="-150" dirty="0"/>
              <a:t> </a:t>
            </a:r>
            <a:r>
              <a:rPr sz="3000" dirty="0"/>
              <a:t>of</a:t>
            </a:r>
            <a:r>
              <a:rPr sz="3000" spc="-50" dirty="0"/>
              <a:t> </a:t>
            </a:r>
            <a:r>
              <a:rPr sz="3000" spc="-10" dirty="0"/>
              <a:t>Punishment </a:t>
            </a:r>
            <a:r>
              <a:rPr sz="3000" dirty="0"/>
              <a:t>by</a:t>
            </a:r>
            <a:r>
              <a:rPr sz="3000" spc="-25" dirty="0"/>
              <a:t> </a:t>
            </a:r>
            <a:r>
              <a:rPr sz="3000" spc="-10" dirty="0"/>
              <a:t>CCASH</a:t>
            </a:r>
            <a:endParaRPr sz="3000"/>
          </a:p>
        </p:txBody>
      </p:sp>
      <p:sp>
        <p:nvSpPr>
          <p:cNvPr id="3" name="object 3"/>
          <p:cNvSpPr txBox="1"/>
          <p:nvPr/>
        </p:nvSpPr>
        <p:spPr>
          <a:xfrm>
            <a:off x="394817" y="1885147"/>
            <a:ext cx="9852025" cy="54375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715" algn="just">
              <a:lnSpc>
                <a:spcPct val="150100"/>
              </a:lnSpc>
              <a:spcBef>
                <a:spcPts val="95"/>
              </a:spcBef>
            </a:pPr>
            <a:r>
              <a:rPr sz="2000" b="1" dirty="0">
                <a:latin typeface="Arial"/>
                <a:cs typeface="Arial"/>
              </a:rPr>
              <a:t>When</a:t>
            </a:r>
            <a:r>
              <a:rPr sz="2000" b="1" spc="50" dirty="0">
                <a:latin typeface="Arial"/>
                <a:cs typeface="Arial"/>
              </a:rPr>
              <a:t>  </a:t>
            </a:r>
            <a:r>
              <a:rPr sz="2000" b="1" dirty="0">
                <a:latin typeface="Arial"/>
                <a:cs typeface="Arial"/>
              </a:rPr>
              <a:t>the</a:t>
            </a:r>
            <a:r>
              <a:rPr sz="2000" b="1" spc="55" dirty="0">
                <a:latin typeface="Arial"/>
                <a:cs typeface="Arial"/>
              </a:rPr>
              <a:t>  </a:t>
            </a:r>
            <a:r>
              <a:rPr sz="2000" b="1" dirty="0">
                <a:latin typeface="Arial"/>
                <a:cs typeface="Arial"/>
              </a:rPr>
              <a:t>CCASH</a:t>
            </a:r>
            <a:r>
              <a:rPr sz="2000" b="1" spc="55" dirty="0">
                <a:latin typeface="Arial"/>
                <a:cs typeface="Arial"/>
              </a:rPr>
              <a:t>  </a:t>
            </a:r>
            <a:r>
              <a:rPr sz="2000" b="1" dirty="0">
                <a:latin typeface="Arial"/>
                <a:cs typeface="Arial"/>
              </a:rPr>
              <a:t>arrives</a:t>
            </a:r>
            <a:r>
              <a:rPr sz="2000" b="1" spc="55" dirty="0">
                <a:latin typeface="Arial"/>
                <a:cs typeface="Arial"/>
              </a:rPr>
              <a:t>  </a:t>
            </a:r>
            <a:r>
              <a:rPr sz="2000" b="1" dirty="0">
                <a:latin typeface="Arial"/>
                <a:cs typeface="Arial"/>
              </a:rPr>
              <a:t>at</a:t>
            </a:r>
            <a:r>
              <a:rPr sz="2000" b="1" spc="45" dirty="0">
                <a:latin typeface="Arial"/>
                <a:cs typeface="Arial"/>
              </a:rPr>
              <a:t>  </a:t>
            </a:r>
            <a:r>
              <a:rPr sz="2000" b="1" dirty="0">
                <a:latin typeface="Arial"/>
                <a:cs typeface="Arial"/>
              </a:rPr>
              <a:t>the</a:t>
            </a:r>
            <a:r>
              <a:rPr sz="2000" b="1" spc="55" dirty="0">
                <a:latin typeface="Arial"/>
                <a:cs typeface="Arial"/>
              </a:rPr>
              <a:t>  </a:t>
            </a:r>
            <a:r>
              <a:rPr sz="2000" b="1" dirty="0">
                <a:latin typeface="Arial"/>
                <a:cs typeface="Arial"/>
              </a:rPr>
              <a:t>conclusion</a:t>
            </a:r>
            <a:r>
              <a:rPr sz="2000" b="1" spc="55" dirty="0">
                <a:latin typeface="Arial"/>
                <a:cs typeface="Arial"/>
              </a:rPr>
              <a:t>  </a:t>
            </a:r>
            <a:r>
              <a:rPr sz="2000" b="1" dirty="0">
                <a:latin typeface="Arial"/>
                <a:cs typeface="Arial"/>
              </a:rPr>
              <a:t>that</a:t>
            </a:r>
            <a:r>
              <a:rPr sz="2000" b="1" spc="45" dirty="0">
                <a:latin typeface="Arial"/>
                <a:cs typeface="Arial"/>
              </a:rPr>
              <a:t>  </a:t>
            </a:r>
            <a:r>
              <a:rPr sz="2000" b="1" dirty="0">
                <a:latin typeface="Arial"/>
                <a:cs typeface="Arial"/>
              </a:rPr>
              <a:t>the</a:t>
            </a:r>
            <a:r>
              <a:rPr sz="2000" b="1" spc="55" dirty="0">
                <a:latin typeface="Arial"/>
                <a:cs typeface="Arial"/>
              </a:rPr>
              <a:t>  </a:t>
            </a:r>
            <a:r>
              <a:rPr sz="2000" b="1" dirty="0">
                <a:latin typeface="Arial"/>
                <a:cs typeface="Arial"/>
              </a:rPr>
              <a:t>allegation</a:t>
            </a:r>
            <a:r>
              <a:rPr sz="2000" b="1" spc="45" dirty="0">
                <a:latin typeface="Arial"/>
                <a:cs typeface="Arial"/>
              </a:rPr>
              <a:t>  </a:t>
            </a:r>
            <a:r>
              <a:rPr sz="2000" b="1" dirty="0">
                <a:latin typeface="Arial"/>
                <a:cs typeface="Arial"/>
              </a:rPr>
              <a:t>against</a:t>
            </a:r>
            <a:r>
              <a:rPr sz="2000" b="1" spc="35" dirty="0">
                <a:latin typeface="Arial"/>
                <a:cs typeface="Arial"/>
              </a:rPr>
              <a:t>  </a:t>
            </a:r>
            <a:r>
              <a:rPr sz="2000" b="1" spc="-25" dirty="0">
                <a:latin typeface="Arial"/>
                <a:cs typeface="Arial"/>
              </a:rPr>
              <a:t>the </a:t>
            </a:r>
            <a:r>
              <a:rPr sz="2000" b="1" dirty="0">
                <a:latin typeface="Arial"/>
                <a:cs typeface="Arial"/>
              </a:rPr>
              <a:t>respondent</a:t>
            </a:r>
            <a:r>
              <a:rPr sz="2000" b="1" spc="110" dirty="0">
                <a:latin typeface="Arial"/>
                <a:cs typeface="Arial"/>
              </a:rPr>
              <a:t>  </a:t>
            </a:r>
            <a:r>
              <a:rPr sz="2000" b="1" dirty="0">
                <a:latin typeface="Arial"/>
                <a:cs typeface="Arial"/>
              </a:rPr>
              <a:t>has</a:t>
            </a:r>
            <a:r>
              <a:rPr sz="2000" b="1" spc="105" dirty="0">
                <a:latin typeface="Arial"/>
                <a:cs typeface="Arial"/>
              </a:rPr>
              <a:t>  </a:t>
            </a:r>
            <a:r>
              <a:rPr sz="2000" b="1" dirty="0">
                <a:latin typeface="Arial"/>
                <a:cs typeface="Arial"/>
              </a:rPr>
              <a:t>been</a:t>
            </a:r>
            <a:r>
              <a:rPr sz="2000" b="1" spc="100" dirty="0">
                <a:latin typeface="Arial"/>
                <a:cs typeface="Arial"/>
              </a:rPr>
              <a:t>  </a:t>
            </a:r>
            <a:r>
              <a:rPr sz="2000" b="1" dirty="0">
                <a:latin typeface="Arial"/>
                <a:cs typeface="Arial"/>
              </a:rPr>
              <a:t>proved,</a:t>
            </a:r>
            <a:r>
              <a:rPr sz="2000" b="1" spc="120" dirty="0">
                <a:latin typeface="Arial"/>
                <a:cs typeface="Arial"/>
              </a:rPr>
              <a:t>  </a:t>
            </a:r>
            <a:r>
              <a:rPr sz="2000" b="1" dirty="0">
                <a:latin typeface="Arial"/>
                <a:cs typeface="Arial"/>
              </a:rPr>
              <a:t>it</a:t>
            </a:r>
            <a:r>
              <a:rPr sz="2000" b="1" spc="114" dirty="0">
                <a:latin typeface="Arial"/>
                <a:cs typeface="Arial"/>
              </a:rPr>
              <a:t>  </a:t>
            </a:r>
            <a:r>
              <a:rPr sz="2000" b="1" dirty="0">
                <a:latin typeface="Arial"/>
                <a:cs typeface="Arial"/>
              </a:rPr>
              <a:t>shall</a:t>
            </a:r>
            <a:r>
              <a:rPr sz="2000" b="1" spc="114" dirty="0">
                <a:latin typeface="Arial"/>
                <a:cs typeface="Arial"/>
              </a:rPr>
              <a:t>  </a:t>
            </a:r>
            <a:r>
              <a:rPr sz="2000" b="1" dirty="0">
                <a:latin typeface="Arial"/>
                <a:cs typeface="Arial"/>
              </a:rPr>
              <a:t>recommend</a:t>
            </a:r>
            <a:r>
              <a:rPr sz="2000" b="1" spc="90" dirty="0">
                <a:latin typeface="Arial"/>
                <a:cs typeface="Arial"/>
              </a:rPr>
              <a:t>  </a:t>
            </a:r>
            <a:r>
              <a:rPr sz="2000" b="1" dirty="0">
                <a:latin typeface="Arial"/>
                <a:cs typeface="Arial"/>
              </a:rPr>
              <a:t>to</a:t>
            </a:r>
            <a:r>
              <a:rPr sz="2000" b="1" spc="105" dirty="0">
                <a:latin typeface="Arial"/>
                <a:cs typeface="Arial"/>
              </a:rPr>
              <a:t>  </a:t>
            </a:r>
            <a:r>
              <a:rPr sz="2000" b="1" dirty="0">
                <a:latin typeface="Arial"/>
                <a:cs typeface="Arial"/>
              </a:rPr>
              <a:t>the</a:t>
            </a:r>
            <a:r>
              <a:rPr sz="2000" b="1" spc="105" dirty="0">
                <a:latin typeface="Arial"/>
                <a:cs typeface="Arial"/>
              </a:rPr>
              <a:t>  </a:t>
            </a:r>
            <a:r>
              <a:rPr sz="2000" b="1" dirty="0">
                <a:latin typeface="Arial"/>
                <a:cs typeface="Arial"/>
              </a:rPr>
              <a:t>employer</a:t>
            </a:r>
            <a:r>
              <a:rPr sz="2000" b="1" spc="120" dirty="0">
                <a:latin typeface="Arial"/>
                <a:cs typeface="Arial"/>
              </a:rPr>
              <a:t>  </a:t>
            </a:r>
            <a:r>
              <a:rPr sz="2000" b="1" dirty="0">
                <a:latin typeface="Arial"/>
                <a:cs typeface="Arial"/>
              </a:rPr>
              <a:t>or</a:t>
            </a:r>
            <a:r>
              <a:rPr sz="2000" b="1" spc="114" dirty="0">
                <a:latin typeface="Arial"/>
                <a:cs typeface="Arial"/>
              </a:rPr>
              <a:t>  </a:t>
            </a:r>
            <a:r>
              <a:rPr sz="2000" b="1" spc="-25" dirty="0">
                <a:latin typeface="Arial"/>
                <a:cs typeface="Arial"/>
              </a:rPr>
              <a:t>the </a:t>
            </a:r>
            <a:r>
              <a:rPr sz="2000" b="1" dirty="0">
                <a:latin typeface="Arial"/>
                <a:cs typeface="Arial"/>
              </a:rPr>
              <a:t>Disciplinary</a:t>
            </a:r>
            <a:r>
              <a:rPr sz="2000" b="1" spc="-13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Authority,</a:t>
            </a:r>
            <a:r>
              <a:rPr sz="2000" b="1" spc="-6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as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the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case</a:t>
            </a:r>
            <a:r>
              <a:rPr sz="2000" b="1" spc="-3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may</a:t>
            </a:r>
            <a:r>
              <a:rPr sz="2000" b="1" spc="-65" dirty="0">
                <a:latin typeface="Arial"/>
                <a:cs typeface="Arial"/>
              </a:rPr>
              <a:t> </a:t>
            </a:r>
            <a:r>
              <a:rPr sz="2000" b="1" spc="-25" dirty="0">
                <a:latin typeface="Arial"/>
                <a:cs typeface="Arial"/>
              </a:rPr>
              <a:t>be-</a:t>
            </a:r>
            <a:endParaRPr sz="2000">
              <a:latin typeface="Arial"/>
              <a:cs typeface="Arial"/>
            </a:endParaRPr>
          </a:p>
          <a:p>
            <a:pPr marL="305435" marR="5080" indent="-293370" algn="just">
              <a:lnSpc>
                <a:spcPct val="150100"/>
              </a:lnSpc>
              <a:spcBef>
                <a:spcPts val="505"/>
              </a:spcBef>
              <a:buClr>
                <a:srgbClr val="585858"/>
              </a:buClr>
              <a:buSzPct val="75000"/>
              <a:buChar char="●"/>
              <a:tabLst>
                <a:tab pos="305435" algn="l"/>
              </a:tabLst>
            </a:pPr>
            <a:r>
              <a:rPr sz="2000" dirty="0">
                <a:latin typeface="Microsoft Sans Serif"/>
                <a:cs typeface="Microsoft Sans Serif"/>
              </a:rPr>
              <a:t>To</a:t>
            </a:r>
            <a:r>
              <a:rPr sz="2000" spc="-15" dirty="0">
                <a:latin typeface="Microsoft Sans Serif"/>
                <a:cs typeface="Microsoft Sans Serif"/>
              </a:rPr>
              <a:t>  </a:t>
            </a:r>
            <a:r>
              <a:rPr sz="2000" dirty="0">
                <a:latin typeface="Microsoft Sans Serif"/>
                <a:cs typeface="Microsoft Sans Serif"/>
              </a:rPr>
              <a:t>take</a:t>
            </a:r>
            <a:r>
              <a:rPr sz="2000" spc="10" dirty="0">
                <a:latin typeface="Microsoft Sans Serif"/>
                <a:cs typeface="Microsoft Sans Serif"/>
              </a:rPr>
              <a:t>  </a:t>
            </a:r>
            <a:r>
              <a:rPr sz="2000" dirty="0">
                <a:latin typeface="Microsoft Sans Serif"/>
                <a:cs typeface="Microsoft Sans Serif"/>
              </a:rPr>
              <a:t>action</a:t>
            </a:r>
            <a:r>
              <a:rPr sz="2000" spc="5" dirty="0">
                <a:latin typeface="Microsoft Sans Serif"/>
                <a:cs typeface="Microsoft Sans Serif"/>
              </a:rPr>
              <a:t>  </a:t>
            </a:r>
            <a:r>
              <a:rPr sz="2000" dirty="0">
                <a:latin typeface="Microsoft Sans Serif"/>
                <a:cs typeface="Microsoft Sans Serif"/>
              </a:rPr>
              <a:t>for</a:t>
            </a:r>
            <a:r>
              <a:rPr sz="2000" spc="15" dirty="0">
                <a:latin typeface="Microsoft Sans Serif"/>
                <a:cs typeface="Microsoft Sans Serif"/>
              </a:rPr>
              <a:t>  </a:t>
            </a:r>
            <a:r>
              <a:rPr sz="2000" dirty="0">
                <a:latin typeface="Microsoft Sans Serif"/>
                <a:cs typeface="Microsoft Sans Serif"/>
              </a:rPr>
              <a:t>sexual</a:t>
            </a:r>
            <a:r>
              <a:rPr sz="2000" spc="5" dirty="0">
                <a:latin typeface="Microsoft Sans Serif"/>
                <a:cs typeface="Microsoft Sans Serif"/>
              </a:rPr>
              <a:t>  </a:t>
            </a:r>
            <a:r>
              <a:rPr sz="2000" dirty="0">
                <a:latin typeface="Microsoft Sans Serif"/>
                <a:cs typeface="Microsoft Sans Serif"/>
              </a:rPr>
              <a:t>harassment</a:t>
            </a:r>
            <a:r>
              <a:rPr sz="2000" spc="-10" dirty="0">
                <a:latin typeface="Microsoft Sans Serif"/>
                <a:cs typeface="Microsoft Sans Serif"/>
              </a:rPr>
              <a:t>  </a:t>
            </a:r>
            <a:r>
              <a:rPr sz="2000" dirty="0">
                <a:latin typeface="Microsoft Sans Serif"/>
                <a:cs typeface="Microsoft Sans Serif"/>
              </a:rPr>
              <a:t>as</a:t>
            </a:r>
            <a:r>
              <a:rPr sz="2000" spc="30" dirty="0">
                <a:latin typeface="Microsoft Sans Serif"/>
                <a:cs typeface="Microsoft Sans Serif"/>
              </a:rPr>
              <a:t>  </a:t>
            </a:r>
            <a:r>
              <a:rPr sz="2000" dirty="0">
                <a:latin typeface="Microsoft Sans Serif"/>
                <a:cs typeface="Microsoft Sans Serif"/>
              </a:rPr>
              <a:t>a</a:t>
            </a:r>
            <a:r>
              <a:rPr sz="2000" spc="-15" dirty="0">
                <a:latin typeface="Microsoft Sans Serif"/>
                <a:cs typeface="Microsoft Sans Serif"/>
              </a:rPr>
              <a:t>  </a:t>
            </a:r>
            <a:r>
              <a:rPr sz="2000" dirty="0">
                <a:latin typeface="Microsoft Sans Serif"/>
                <a:cs typeface="Microsoft Sans Serif"/>
              </a:rPr>
              <a:t>misconduct</a:t>
            </a:r>
            <a:r>
              <a:rPr sz="2000" spc="-5" dirty="0">
                <a:latin typeface="Microsoft Sans Serif"/>
                <a:cs typeface="Microsoft Sans Serif"/>
              </a:rPr>
              <a:t>  </a:t>
            </a:r>
            <a:r>
              <a:rPr sz="2000" dirty="0">
                <a:latin typeface="Microsoft Sans Serif"/>
                <a:cs typeface="Microsoft Sans Serif"/>
              </a:rPr>
              <a:t>in</a:t>
            </a:r>
            <a:r>
              <a:rPr sz="2000" spc="10" dirty="0">
                <a:latin typeface="Microsoft Sans Serif"/>
                <a:cs typeface="Microsoft Sans Serif"/>
              </a:rPr>
              <a:t>  </a:t>
            </a:r>
            <a:r>
              <a:rPr sz="2000" dirty="0">
                <a:latin typeface="Microsoft Sans Serif"/>
                <a:cs typeface="Microsoft Sans Serif"/>
              </a:rPr>
              <a:t>accordance</a:t>
            </a:r>
            <a:r>
              <a:rPr sz="2000" spc="10" dirty="0">
                <a:latin typeface="Microsoft Sans Serif"/>
                <a:cs typeface="Microsoft Sans Serif"/>
              </a:rPr>
              <a:t>  </a:t>
            </a:r>
            <a:r>
              <a:rPr sz="2000" dirty="0">
                <a:latin typeface="Microsoft Sans Serif"/>
                <a:cs typeface="Microsoft Sans Serif"/>
              </a:rPr>
              <a:t>with</a:t>
            </a:r>
            <a:r>
              <a:rPr sz="2000" spc="10" dirty="0">
                <a:latin typeface="Microsoft Sans Serif"/>
                <a:cs typeface="Microsoft Sans Serif"/>
              </a:rPr>
              <a:t>  </a:t>
            </a:r>
            <a:r>
              <a:rPr sz="2000" spc="-25" dirty="0">
                <a:latin typeface="Microsoft Sans Serif"/>
                <a:cs typeface="Microsoft Sans Serif"/>
              </a:rPr>
              <a:t>the </a:t>
            </a:r>
            <a:r>
              <a:rPr sz="2000" dirty="0">
                <a:latin typeface="Microsoft Sans Serif"/>
                <a:cs typeface="Microsoft Sans Serif"/>
              </a:rPr>
              <a:t>provisions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of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the service</a:t>
            </a:r>
            <a:r>
              <a:rPr sz="2000" spc="-4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rules</a:t>
            </a:r>
            <a:r>
              <a:rPr sz="2000" spc="4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applicable</a:t>
            </a:r>
            <a:r>
              <a:rPr sz="2000" spc="4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to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the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respondent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or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where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no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such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service </a:t>
            </a:r>
            <a:r>
              <a:rPr sz="2000" dirty="0">
                <a:latin typeface="Microsoft Sans Serif"/>
                <a:cs typeface="Microsoft Sans Serif"/>
              </a:rPr>
              <a:t>rules</a:t>
            </a:r>
            <a:r>
              <a:rPr sz="2000" spc="4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have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been</a:t>
            </a:r>
            <a:r>
              <a:rPr sz="2000" spc="-4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made,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in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such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manner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as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may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be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prescribed.</a:t>
            </a:r>
            <a:endParaRPr sz="2000">
              <a:latin typeface="Microsoft Sans Serif"/>
              <a:cs typeface="Microsoft Sans Serif"/>
            </a:endParaRPr>
          </a:p>
          <a:p>
            <a:pPr marL="305435" indent="-292735" algn="just">
              <a:lnSpc>
                <a:spcPct val="100000"/>
              </a:lnSpc>
              <a:spcBef>
                <a:spcPts val="1705"/>
              </a:spcBef>
              <a:buClr>
                <a:srgbClr val="585858"/>
              </a:buClr>
              <a:buSzPct val="75000"/>
              <a:buChar char="●"/>
              <a:tabLst>
                <a:tab pos="305435" algn="l"/>
              </a:tabLst>
            </a:pPr>
            <a:r>
              <a:rPr sz="2000" dirty="0">
                <a:latin typeface="Microsoft Sans Serif"/>
                <a:cs typeface="Microsoft Sans Serif"/>
              </a:rPr>
              <a:t>Some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of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the</a:t>
            </a:r>
            <a:r>
              <a:rPr sz="2000" spc="-4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examples of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punishments</a:t>
            </a:r>
            <a:r>
              <a:rPr sz="2000" spc="-9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for</a:t>
            </a:r>
            <a:r>
              <a:rPr sz="2000" spc="-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students</a:t>
            </a:r>
            <a:r>
              <a:rPr sz="2000" spc="-6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include:</a:t>
            </a:r>
            <a:endParaRPr sz="2000">
              <a:latin typeface="Microsoft Sans Serif"/>
              <a:cs typeface="Microsoft Sans Serif"/>
            </a:endParaRPr>
          </a:p>
          <a:p>
            <a:pPr marL="470534" indent="-457834" algn="just">
              <a:lnSpc>
                <a:spcPct val="100000"/>
              </a:lnSpc>
              <a:spcBef>
                <a:spcPts val="1705"/>
              </a:spcBef>
              <a:buClr>
                <a:srgbClr val="585858"/>
              </a:buClr>
              <a:buSzPct val="75000"/>
              <a:buAutoNum type="alphaLcParenR"/>
              <a:tabLst>
                <a:tab pos="470534" algn="l"/>
              </a:tabLst>
            </a:pPr>
            <a:r>
              <a:rPr sz="2000" spc="-10" dirty="0">
                <a:latin typeface="Microsoft Sans Serif"/>
                <a:cs typeface="Microsoft Sans Serif"/>
              </a:rPr>
              <a:t>Debarring/Removal</a:t>
            </a:r>
            <a:r>
              <a:rPr sz="2000" spc="-6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from</a:t>
            </a:r>
            <a:r>
              <a:rPr sz="2000" spc="-4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Position</a:t>
            </a:r>
            <a:r>
              <a:rPr sz="2000" spc="-6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of</a:t>
            </a:r>
            <a:r>
              <a:rPr sz="2000" spc="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Responsibility</a:t>
            </a:r>
            <a:r>
              <a:rPr sz="2000" spc="-4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(PoR)</a:t>
            </a:r>
            <a:endParaRPr sz="2000">
              <a:latin typeface="Microsoft Sans Serif"/>
              <a:cs typeface="Microsoft Sans Serif"/>
            </a:endParaRPr>
          </a:p>
          <a:p>
            <a:pPr marL="470534" indent="-457834" algn="just">
              <a:lnSpc>
                <a:spcPct val="100000"/>
              </a:lnSpc>
              <a:spcBef>
                <a:spcPts val="1710"/>
              </a:spcBef>
              <a:buClr>
                <a:srgbClr val="585858"/>
              </a:buClr>
              <a:buSzPct val="75000"/>
              <a:buAutoNum type="alphaLcParenR"/>
              <a:tabLst>
                <a:tab pos="470534" algn="l"/>
              </a:tabLst>
            </a:pPr>
            <a:r>
              <a:rPr sz="2000" dirty="0">
                <a:latin typeface="Microsoft Sans Serif"/>
                <a:cs typeface="Microsoft Sans Serif"/>
              </a:rPr>
              <a:t>Written</a:t>
            </a:r>
            <a:r>
              <a:rPr sz="2000" spc="-4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Apology</a:t>
            </a:r>
            <a:endParaRPr sz="2000">
              <a:latin typeface="Microsoft Sans Serif"/>
              <a:cs typeface="Microsoft Sans Serif"/>
            </a:endParaRPr>
          </a:p>
          <a:p>
            <a:pPr marL="470534" indent="-457834" algn="just">
              <a:lnSpc>
                <a:spcPct val="100000"/>
              </a:lnSpc>
              <a:spcBef>
                <a:spcPts val="1670"/>
              </a:spcBef>
              <a:buClr>
                <a:srgbClr val="585858"/>
              </a:buClr>
              <a:buSzPct val="75000"/>
              <a:buAutoNum type="alphaLcParenR"/>
              <a:tabLst>
                <a:tab pos="470534" algn="l"/>
              </a:tabLst>
            </a:pPr>
            <a:r>
              <a:rPr sz="2000" dirty="0">
                <a:latin typeface="Microsoft Sans Serif"/>
                <a:cs typeface="Microsoft Sans Serif"/>
              </a:rPr>
              <a:t>Rustication</a:t>
            </a:r>
            <a:r>
              <a:rPr sz="2000" spc="-8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from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the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Hostel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or from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the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Institute</a:t>
            </a:r>
            <a:endParaRPr sz="2000">
              <a:latin typeface="Microsoft Sans Serif"/>
              <a:cs typeface="Microsoft Sans Serif"/>
            </a:endParaRPr>
          </a:p>
          <a:p>
            <a:pPr marL="470534" indent="-457834" algn="just">
              <a:lnSpc>
                <a:spcPct val="100000"/>
              </a:lnSpc>
              <a:spcBef>
                <a:spcPts val="1705"/>
              </a:spcBef>
              <a:buClr>
                <a:srgbClr val="585858"/>
              </a:buClr>
              <a:buSzPct val="75000"/>
              <a:buAutoNum type="alphaLcParenR"/>
              <a:tabLst>
                <a:tab pos="470534" algn="l"/>
              </a:tabLst>
            </a:pPr>
            <a:r>
              <a:rPr sz="2000" dirty="0">
                <a:latin typeface="Microsoft Sans Serif"/>
                <a:cs typeface="Microsoft Sans Serif"/>
              </a:rPr>
              <a:t>Dismissal</a:t>
            </a:r>
            <a:r>
              <a:rPr sz="2000" spc="-6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from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the</a:t>
            </a:r>
            <a:r>
              <a:rPr sz="2000" spc="-2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Institute.</a:t>
            </a:r>
            <a:endParaRPr sz="200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74352" y="146304"/>
            <a:ext cx="736092" cy="101955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0451" rIns="0" bIns="0" rtlCol="0">
            <a:spAutoFit/>
          </a:bodyPr>
          <a:lstStyle/>
          <a:p>
            <a:pPr marL="3317875" marR="5080" indent="-3228975">
              <a:lnSpc>
                <a:spcPct val="100299"/>
              </a:lnSpc>
              <a:spcBef>
                <a:spcPts val="125"/>
              </a:spcBef>
            </a:pPr>
            <a:r>
              <a:rPr sz="2950" dirty="0"/>
              <a:t>Inquiry</a:t>
            </a:r>
            <a:r>
              <a:rPr sz="2950" spc="65" dirty="0"/>
              <a:t> </a:t>
            </a:r>
            <a:r>
              <a:rPr sz="2950" dirty="0"/>
              <a:t>Report</a:t>
            </a:r>
            <a:r>
              <a:rPr sz="2950" spc="65" dirty="0"/>
              <a:t> </a:t>
            </a:r>
            <a:r>
              <a:rPr sz="2950" spc="790" dirty="0"/>
              <a:t>–</a:t>
            </a:r>
            <a:r>
              <a:rPr sz="2950" spc="90" dirty="0"/>
              <a:t> </a:t>
            </a:r>
            <a:r>
              <a:rPr sz="2950" dirty="0"/>
              <a:t>Recommendation</a:t>
            </a:r>
            <a:r>
              <a:rPr sz="2950" spc="-40" dirty="0"/>
              <a:t> </a:t>
            </a:r>
            <a:r>
              <a:rPr sz="2950" dirty="0"/>
              <a:t>of</a:t>
            </a:r>
            <a:r>
              <a:rPr sz="2950" spc="80" dirty="0"/>
              <a:t> </a:t>
            </a:r>
            <a:r>
              <a:rPr sz="2950" spc="-10" dirty="0"/>
              <a:t>Punishment </a:t>
            </a:r>
            <a:r>
              <a:rPr sz="3000" dirty="0"/>
              <a:t>by</a:t>
            </a:r>
            <a:r>
              <a:rPr sz="3000" spc="-25" dirty="0"/>
              <a:t> </a:t>
            </a:r>
            <a:r>
              <a:rPr sz="3000" spc="-10" dirty="0"/>
              <a:t>CCASH</a:t>
            </a:r>
            <a:endParaRPr sz="3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74352" y="292608"/>
            <a:ext cx="736092" cy="101498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87755" y="2178253"/>
            <a:ext cx="9851390" cy="483044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05435" indent="-292735">
              <a:lnSpc>
                <a:spcPct val="100000"/>
              </a:lnSpc>
              <a:spcBef>
                <a:spcPts val="114"/>
              </a:spcBef>
              <a:buClr>
                <a:srgbClr val="585858"/>
              </a:buClr>
              <a:buSzPct val="75000"/>
              <a:buChar char="●"/>
              <a:tabLst>
                <a:tab pos="305435" algn="l"/>
              </a:tabLst>
            </a:pPr>
            <a:r>
              <a:rPr sz="2000" dirty="0">
                <a:latin typeface="Microsoft Sans Serif"/>
                <a:cs typeface="Microsoft Sans Serif"/>
              </a:rPr>
              <a:t>Some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of the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examples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of punishments</a:t>
            </a:r>
            <a:r>
              <a:rPr sz="2000" spc="-10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for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employees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include</a:t>
            </a:r>
            <a:endParaRPr sz="2000">
              <a:latin typeface="Microsoft Sans Serif"/>
              <a:cs typeface="Microsoft Sans Serif"/>
            </a:endParaRPr>
          </a:p>
          <a:p>
            <a:pPr marL="469900" indent="-457200">
              <a:lnSpc>
                <a:spcPct val="100000"/>
              </a:lnSpc>
              <a:spcBef>
                <a:spcPts val="1710"/>
              </a:spcBef>
              <a:buClr>
                <a:srgbClr val="585858"/>
              </a:buClr>
              <a:buSzPct val="75000"/>
              <a:buAutoNum type="alphaLcParenR"/>
              <a:tabLst>
                <a:tab pos="469900" algn="l"/>
              </a:tabLst>
            </a:pPr>
            <a:r>
              <a:rPr sz="2000" spc="-10" dirty="0">
                <a:latin typeface="Microsoft Sans Serif"/>
                <a:cs typeface="Microsoft Sans Serif"/>
              </a:rPr>
              <a:t>Censure</a:t>
            </a:r>
            <a:endParaRPr sz="2000">
              <a:latin typeface="Microsoft Sans Serif"/>
              <a:cs typeface="Microsoft Sans Serif"/>
            </a:endParaRPr>
          </a:p>
          <a:p>
            <a:pPr marL="469900" indent="-457200">
              <a:lnSpc>
                <a:spcPct val="100000"/>
              </a:lnSpc>
              <a:spcBef>
                <a:spcPts val="1705"/>
              </a:spcBef>
              <a:buClr>
                <a:srgbClr val="585858"/>
              </a:buClr>
              <a:buSzPct val="75000"/>
              <a:buAutoNum type="alphaLcParenR"/>
              <a:tabLst>
                <a:tab pos="469900" algn="l"/>
              </a:tabLst>
            </a:pPr>
            <a:r>
              <a:rPr sz="2000" dirty="0">
                <a:latin typeface="Microsoft Sans Serif"/>
                <a:cs typeface="Microsoft Sans Serif"/>
              </a:rPr>
              <a:t>Reduction</a:t>
            </a:r>
            <a:r>
              <a:rPr sz="2000" spc="-6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to</a:t>
            </a:r>
            <a:r>
              <a:rPr sz="2000" spc="-6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the</a:t>
            </a:r>
            <a:r>
              <a:rPr sz="2000" spc="-6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lower</a:t>
            </a:r>
            <a:r>
              <a:rPr sz="2000" spc="8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scale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of</a:t>
            </a:r>
            <a:r>
              <a:rPr sz="2000" spc="-45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pay.</a:t>
            </a:r>
            <a:endParaRPr sz="2000">
              <a:latin typeface="Microsoft Sans Serif"/>
              <a:cs typeface="Microsoft Sans Serif"/>
            </a:endParaRPr>
          </a:p>
          <a:p>
            <a:pPr marL="469900" indent="-457200">
              <a:lnSpc>
                <a:spcPct val="100000"/>
              </a:lnSpc>
              <a:spcBef>
                <a:spcPts val="1705"/>
              </a:spcBef>
              <a:buClr>
                <a:srgbClr val="585858"/>
              </a:buClr>
              <a:buSzPct val="75000"/>
              <a:buAutoNum type="alphaLcParenR"/>
              <a:tabLst>
                <a:tab pos="469900" algn="l"/>
              </a:tabLst>
            </a:pPr>
            <a:r>
              <a:rPr sz="2000" spc="-10" dirty="0">
                <a:latin typeface="Microsoft Sans Serif"/>
                <a:cs typeface="Microsoft Sans Serif"/>
              </a:rPr>
              <a:t>Removal/debarment</a:t>
            </a:r>
            <a:r>
              <a:rPr sz="2000" spc="-7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from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</a:t>
            </a:r>
            <a:r>
              <a:rPr sz="2000" spc="4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position</a:t>
            </a:r>
            <a:r>
              <a:rPr sz="2000" spc="-4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of</a:t>
            </a:r>
            <a:r>
              <a:rPr sz="2000" spc="6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responsibility.</a:t>
            </a:r>
            <a:endParaRPr sz="2000">
              <a:latin typeface="Microsoft Sans Serif"/>
              <a:cs typeface="Microsoft Sans Serif"/>
            </a:endParaRPr>
          </a:p>
          <a:p>
            <a:pPr marL="469900" indent="-457200">
              <a:lnSpc>
                <a:spcPct val="100000"/>
              </a:lnSpc>
              <a:spcBef>
                <a:spcPts val="1705"/>
              </a:spcBef>
              <a:buClr>
                <a:srgbClr val="585858"/>
              </a:buClr>
              <a:buSzPct val="75000"/>
              <a:buAutoNum type="alphaLcParenR"/>
              <a:tabLst>
                <a:tab pos="469900" algn="l"/>
              </a:tabLst>
            </a:pPr>
            <a:r>
              <a:rPr sz="2000" dirty="0">
                <a:latin typeface="Microsoft Sans Serif"/>
                <a:cs typeface="Microsoft Sans Serif"/>
              </a:rPr>
              <a:t>Withholding</a:t>
            </a:r>
            <a:r>
              <a:rPr sz="2000" spc="-7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of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all</a:t>
            </a:r>
            <a:r>
              <a:rPr sz="2000" spc="9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types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of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NoC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by the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Institute</a:t>
            </a:r>
            <a:r>
              <a:rPr sz="2000" spc="-10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for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certain</a:t>
            </a:r>
            <a:r>
              <a:rPr sz="2000" spc="-7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period.</a:t>
            </a:r>
            <a:endParaRPr sz="2000">
              <a:latin typeface="Microsoft Sans Serif"/>
              <a:cs typeface="Microsoft Sans Serif"/>
            </a:endParaRPr>
          </a:p>
          <a:p>
            <a:pPr marL="470534" indent="-457834" algn="just">
              <a:lnSpc>
                <a:spcPct val="100000"/>
              </a:lnSpc>
              <a:spcBef>
                <a:spcPts val="1675"/>
              </a:spcBef>
              <a:buClr>
                <a:srgbClr val="585858"/>
              </a:buClr>
              <a:buSzPct val="75000"/>
              <a:buAutoNum type="alphaLcParenR"/>
              <a:tabLst>
                <a:tab pos="470534" algn="l"/>
              </a:tabLst>
            </a:pPr>
            <a:r>
              <a:rPr sz="2000" dirty="0">
                <a:latin typeface="Microsoft Sans Serif"/>
                <a:cs typeface="Microsoft Sans Serif"/>
              </a:rPr>
              <a:t>Dismissal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from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Service.</a:t>
            </a:r>
            <a:endParaRPr sz="2000">
              <a:latin typeface="Microsoft Sans Serif"/>
              <a:cs typeface="Microsoft Sans Serif"/>
            </a:endParaRPr>
          </a:p>
          <a:p>
            <a:pPr marL="305435" marR="5080" lvl="1" indent="-293370" algn="just">
              <a:lnSpc>
                <a:spcPct val="150100"/>
              </a:lnSpc>
              <a:spcBef>
                <a:spcPts val="500"/>
              </a:spcBef>
              <a:buClr>
                <a:srgbClr val="585858"/>
              </a:buClr>
              <a:buSzPct val="75000"/>
              <a:buChar char="●"/>
              <a:tabLst>
                <a:tab pos="305435" algn="l"/>
              </a:tabLst>
            </a:pPr>
            <a:r>
              <a:rPr sz="2000" dirty="0">
                <a:latin typeface="Microsoft Sans Serif"/>
                <a:cs typeface="Microsoft Sans Serif"/>
              </a:rPr>
              <a:t>To</a:t>
            </a:r>
            <a:r>
              <a:rPr sz="2000" spc="245" dirty="0">
                <a:latin typeface="Microsoft Sans Serif"/>
                <a:cs typeface="Microsoft Sans Serif"/>
              </a:rPr>
              <a:t>  </a:t>
            </a:r>
            <a:r>
              <a:rPr sz="2000" dirty="0">
                <a:latin typeface="Microsoft Sans Serif"/>
                <a:cs typeface="Microsoft Sans Serif"/>
              </a:rPr>
              <a:t>deduct,</a:t>
            </a:r>
            <a:r>
              <a:rPr sz="2000" spc="260" dirty="0">
                <a:latin typeface="Microsoft Sans Serif"/>
                <a:cs typeface="Microsoft Sans Serif"/>
              </a:rPr>
              <a:t>  </a:t>
            </a:r>
            <a:r>
              <a:rPr sz="2000" dirty="0">
                <a:latin typeface="Microsoft Sans Serif"/>
                <a:cs typeface="Microsoft Sans Serif"/>
              </a:rPr>
              <a:t>notwithstanding</a:t>
            </a:r>
            <a:r>
              <a:rPr sz="2000" spc="254" dirty="0">
                <a:latin typeface="Microsoft Sans Serif"/>
                <a:cs typeface="Microsoft Sans Serif"/>
              </a:rPr>
              <a:t>  </a:t>
            </a:r>
            <a:r>
              <a:rPr sz="2000" dirty="0">
                <a:latin typeface="Microsoft Sans Serif"/>
                <a:cs typeface="Microsoft Sans Serif"/>
              </a:rPr>
              <a:t>anything</a:t>
            </a:r>
            <a:r>
              <a:rPr sz="2000" spc="240" dirty="0">
                <a:latin typeface="Microsoft Sans Serif"/>
                <a:cs typeface="Microsoft Sans Serif"/>
              </a:rPr>
              <a:t>  </a:t>
            </a:r>
            <a:r>
              <a:rPr sz="2000" dirty="0">
                <a:latin typeface="Microsoft Sans Serif"/>
                <a:cs typeface="Microsoft Sans Serif"/>
              </a:rPr>
              <a:t>in</a:t>
            </a:r>
            <a:r>
              <a:rPr sz="2000" spc="250" dirty="0">
                <a:latin typeface="Microsoft Sans Serif"/>
                <a:cs typeface="Microsoft Sans Serif"/>
              </a:rPr>
              <a:t>  </a:t>
            </a:r>
            <a:r>
              <a:rPr sz="2000" dirty="0">
                <a:latin typeface="Microsoft Sans Serif"/>
                <a:cs typeface="Microsoft Sans Serif"/>
              </a:rPr>
              <a:t>the</a:t>
            </a:r>
            <a:r>
              <a:rPr sz="2000" spc="254" dirty="0">
                <a:latin typeface="Microsoft Sans Serif"/>
                <a:cs typeface="Microsoft Sans Serif"/>
              </a:rPr>
              <a:t>  </a:t>
            </a:r>
            <a:r>
              <a:rPr sz="2000" dirty="0">
                <a:latin typeface="Microsoft Sans Serif"/>
                <a:cs typeface="Microsoft Sans Serif"/>
              </a:rPr>
              <a:t>service</a:t>
            </a:r>
            <a:r>
              <a:rPr sz="2000" spc="250" dirty="0">
                <a:latin typeface="Microsoft Sans Serif"/>
                <a:cs typeface="Microsoft Sans Serif"/>
              </a:rPr>
              <a:t>  </a:t>
            </a:r>
            <a:r>
              <a:rPr sz="2000" dirty="0">
                <a:latin typeface="Microsoft Sans Serif"/>
                <a:cs typeface="Microsoft Sans Serif"/>
              </a:rPr>
              <a:t>rules</a:t>
            </a:r>
            <a:r>
              <a:rPr sz="2000" spc="270" dirty="0">
                <a:latin typeface="Microsoft Sans Serif"/>
                <a:cs typeface="Microsoft Sans Serif"/>
              </a:rPr>
              <a:t>  </a:t>
            </a:r>
            <a:r>
              <a:rPr sz="2000" dirty="0">
                <a:latin typeface="Microsoft Sans Serif"/>
                <a:cs typeface="Microsoft Sans Serif"/>
              </a:rPr>
              <a:t>applicable</a:t>
            </a:r>
            <a:r>
              <a:rPr sz="2000" spc="265" dirty="0">
                <a:latin typeface="Microsoft Sans Serif"/>
                <a:cs typeface="Microsoft Sans Serif"/>
              </a:rPr>
              <a:t>  </a:t>
            </a:r>
            <a:r>
              <a:rPr sz="2000" dirty="0">
                <a:latin typeface="Microsoft Sans Serif"/>
                <a:cs typeface="Microsoft Sans Serif"/>
              </a:rPr>
              <a:t>to</a:t>
            </a:r>
            <a:r>
              <a:rPr sz="2000" spc="235" dirty="0">
                <a:latin typeface="Microsoft Sans Serif"/>
                <a:cs typeface="Microsoft Sans Serif"/>
              </a:rPr>
              <a:t>  </a:t>
            </a:r>
            <a:r>
              <a:rPr sz="2000" spc="-25" dirty="0">
                <a:latin typeface="Microsoft Sans Serif"/>
                <a:cs typeface="Microsoft Sans Serif"/>
              </a:rPr>
              <a:t>the </a:t>
            </a:r>
            <a:r>
              <a:rPr sz="2000" dirty="0">
                <a:latin typeface="Microsoft Sans Serif"/>
                <a:cs typeface="Microsoft Sans Serif"/>
              </a:rPr>
              <a:t>respondent,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from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the salary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or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wages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of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the respondent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such sum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as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it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may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consider </a:t>
            </a:r>
            <a:r>
              <a:rPr sz="2000" dirty="0">
                <a:latin typeface="Microsoft Sans Serif"/>
                <a:cs typeface="Microsoft Sans Serif"/>
              </a:rPr>
              <a:t>appropriate</a:t>
            </a:r>
            <a:r>
              <a:rPr sz="2000" spc="4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to</a:t>
            </a:r>
            <a:r>
              <a:rPr sz="2000" spc="44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be</a:t>
            </a:r>
            <a:r>
              <a:rPr sz="2000" spc="4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paid</a:t>
            </a:r>
            <a:r>
              <a:rPr sz="2000" spc="4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to</a:t>
            </a:r>
            <a:r>
              <a:rPr sz="2000" spc="409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the</a:t>
            </a:r>
            <a:r>
              <a:rPr sz="2000" spc="4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aggrieved</a:t>
            </a:r>
            <a:r>
              <a:rPr sz="2000" spc="49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woman</a:t>
            </a:r>
            <a:r>
              <a:rPr sz="2000" spc="4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or</a:t>
            </a:r>
            <a:r>
              <a:rPr sz="2000" spc="4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to</a:t>
            </a:r>
            <a:r>
              <a:rPr sz="2000" spc="44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her</a:t>
            </a:r>
            <a:r>
              <a:rPr sz="2000" spc="-20" dirty="0">
                <a:latin typeface="Microsoft Sans Serif"/>
                <a:cs typeface="Microsoft Sans Serif"/>
              </a:rPr>
              <a:t>  </a:t>
            </a:r>
            <a:r>
              <a:rPr sz="2000" dirty="0">
                <a:latin typeface="Microsoft Sans Serif"/>
                <a:cs typeface="Microsoft Sans Serif"/>
              </a:rPr>
              <a:t>legal</a:t>
            </a:r>
            <a:r>
              <a:rPr sz="2000" spc="44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heirs,</a:t>
            </a:r>
            <a:r>
              <a:rPr sz="2000" spc="47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as</a:t>
            </a:r>
            <a:r>
              <a:rPr sz="2000" spc="4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it</a:t>
            </a:r>
            <a:r>
              <a:rPr sz="2000" spc="434" dirty="0">
                <a:latin typeface="Microsoft Sans Serif"/>
                <a:cs typeface="Microsoft Sans Serif"/>
              </a:rPr>
              <a:t> </a:t>
            </a:r>
            <a:r>
              <a:rPr sz="2000" spc="-25" dirty="0">
                <a:latin typeface="Microsoft Sans Serif"/>
                <a:cs typeface="Microsoft Sans Serif"/>
              </a:rPr>
              <a:t>may </a:t>
            </a:r>
            <a:r>
              <a:rPr sz="2000" dirty="0">
                <a:latin typeface="Microsoft Sans Serif"/>
                <a:cs typeface="Microsoft Sans Serif"/>
              </a:rPr>
              <a:t>determine,</a:t>
            </a:r>
            <a:r>
              <a:rPr sz="2000" spc="-10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in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accordance</a:t>
            </a:r>
            <a:r>
              <a:rPr sz="2000" spc="-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with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the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provisions</a:t>
            </a:r>
            <a:r>
              <a:rPr sz="2000" spc="-8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of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Section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spc="-25" dirty="0">
                <a:latin typeface="Microsoft Sans Serif"/>
                <a:cs typeface="Microsoft Sans Serif"/>
              </a:rPr>
              <a:t>15.</a:t>
            </a:r>
            <a:endParaRPr sz="20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2582" rIns="0" bIns="0" rtlCol="0">
            <a:spAutoFit/>
          </a:bodyPr>
          <a:lstStyle/>
          <a:p>
            <a:pPr marL="2555240" marR="5080" indent="-2223135">
              <a:lnSpc>
                <a:spcPct val="100400"/>
              </a:lnSpc>
              <a:spcBef>
                <a:spcPts val="90"/>
              </a:spcBef>
            </a:pPr>
            <a:r>
              <a:rPr dirty="0"/>
              <a:t>Punishment for</a:t>
            </a:r>
            <a:r>
              <a:rPr spc="-30" dirty="0"/>
              <a:t> </a:t>
            </a:r>
            <a:r>
              <a:rPr dirty="0"/>
              <a:t>false</a:t>
            </a:r>
            <a:r>
              <a:rPr spc="-90" dirty="0"/>
              <a:t> </a:t>
            </a:r>
            <a:r>
              <a:rPr dirty="0"/>
              <a:t>or</a:t>
            </a:r>
            <a:r>
              <a:rPr spc="-25" dirty="0"/>
              <a:t> </a:t>
            </a:r>
            <a:r>
              <a:rPr dirty="0"/>
              <a:t>malicious</a:t>
            </a:r>
            <a:r>
              <a:rPr spc="-25" dirty="0"/>
              <a:t> </a:t>
            </a:r>
            <a:r>
              <a:rPr spc="-10" dirty="0"/>
              <a:t>complaint </a:t>
            </a:r>
            <a:r>
              <a:rPr dirty="0"/>
              <a:t>and</a:t>
            </a:r>
            <a:r>
              <a:rPr spc="45" dirty="0"/>
              <a:t> </a:t>
            </a:r>
            <a:r>
              <a:rPr dirty="0"/>
              <a:t>false</a:t>
            </a:r>
            <a:r>
              <a:rPr spc="-55" dirty="0"/>
              <a:t> </a:t>
            </a:r>
            <a:r>
              <a:rPr spc="-10" dirty="0"/>
              <a:t>evidence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7301" y="2566238"/>
            <a:ext cx="9668510" cy="216344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14"/>
              </a:spcBef>
              <a:buChar char="•"/>
              <a:tabLst>
                <a:tab pos="355600" algn="l"/>
              </a:tabLst>
            </a:pPr>
            <a:r>
              <a:rPr sz="2000" dirty="0">
                <a:latin typeface="Microsoft Sans Serif"/>
                <a:cs typeface="Microsoft Sans Serif"/>
              </a:rPr>
              <a:t>If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the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ICC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concludes</a:t>
            </a:r>
            <a:r>
              <a:rPr sz="2000" spc="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that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the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allegations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against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the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respondent is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malicious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or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spc="-25" dirty="0">
                <a:latin typeface="Microsoft Sans Serif"/>
                <a:cs typeface="Microsoft Sans Serif"/>
              </a:rPr>
              <a:t>the</a:t>
            </a:r>
            <a:endParaRPr sz="2000">
              <a:latin typeface="Microsoft Sans Serif"/>
              <a:cs typeface="Microsoft Sans Serif"/>
            </a:endParaRPr>
          </a:p>
          <a:p>
            <a:pPr marL="355600" marR="5080">
              <a:lnSpc>
                <a:spcPts val="4830"/>
              </a:lnSpc>
              <a:spcBef>
                <a:spcPts val="530"/>
              </a:spcBef>
            </a:pPr>
            <a:r>
              <a:rPr sz="2000" dirty="0">
                <a:latin typeface="Microsoft Sans Serif"/>
                <a:cs typeface="Microsoft Sans Serif"/>
              </a:rPr>
              <a:t>aggrieved</a:t>
            </a:r>
            <a:r>
              <a:rPr sz="2000" spc="29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woman</a:t>
            </a:r>
            <a:r>
              <a:rPr sz="2000" spc="3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or</a:t>
            </a:r>
            <a:r>
              <a:rPr sz="2000" spc="34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any</a:t>
            </a:r>
            <a:r>
              <a:rPr sz="2000" spc="29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other</a:t>
            </a:r>
            <a:r>
              <a:rPr sz="2000" spc="3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person</a:t>
            </a:r>
            <a:r>
              <a:rPr sz="2000" spc="29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making</a:t>
            </a:r>
            <a:r>
              <a:rPr sz="2000" spc="28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the</a:t>
            </a:r>
            <a:r>
              <a:rPr sz="2000" spc="29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complaint</a:t>
            </a:r>
            <a:r>
              <a:rPr sz="2000" spc="3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has</a:t>
            </a:r>
            <a:r>
              <a:rPr sz="2000" spc="29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produced</a:t>
            </a:r>
            <a:r>
              <a:rPr sz="2000" spc="295" dirty="0">
                <a:latin typeface="Microsoft Sans Serif"/>
                <a:cs typeface="Microsoft Sans Serif"/>
              </a:rPr>
              <a:t> </a:t>
            </a:r>
            <a:r>
              <a:rPr sz="2000" spc="-25" dirty="0">
                <a:latin typeface="Microsoft Sans Serif"/>
                <a:cs typeface="Microsoft Sans Serif"/>
              </a:rPr>
              <a:t>any </a:t>
            </a:r>
            <a:r>
              <a:rPr sz="2000" dirty="0">
                <a:latin typeface="Microsoft Sans Serif"/>
                <a:cs typeface="Microsoft Sans Serif"/>
              </a:rPr>
              <a:t>forged</a:t>
            </a:r>
            <a:r>
              <a:rPr sz="2000" spc="18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or</a:t>
            </a:r>
            <a:r>
              <a:rPr sz="2000" spc="16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misleading</a:t>
            </a:r>
            <a:r>
              <a:rPr sz="2000" spc="18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document,</a:t>
            </a:r>
            <a:r>
              <a:rPr sz="2000" spc="15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it</a:t>
            </a:r>
            <a:r>
              <a:rPr sz="2000" spc="17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may</a:t>
            </a:r>
            <a:r>
              <a:rPr sz="2000" spc="1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be</a:t>
            </a:r>
            <a:r>
              <a:rPr sz="2000" spc="17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recommended</a:t>
            </a:r>
            <a:r>
              <a:rPr sz="2000" spc="16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to</a:t>
            </a:r>
            <a:r>
              <a:rPr sz="2000" spc="14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the</a:t>
            </a:r>
            <a:r>
              <a:rPr sz="2000" spc="18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employer,</a:t>
            </a:r>
            <a:r>
              <a:rPr sz="2000" spc="204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as</a:t>
            </a:r>
            <a:r>
              <a:rPr sz="2000" spc="155" dirty="0">
                <a:latin typeface="Microsoft Sans Serif"/>
                <a:cs typeface="Microsoft Sans Serif"/>
              </a:rPr>
              <a:t> </a:t>
            </a:r>
            <a:r>
              <a:rPr sz="2000" spc="-25" dirty="0">
                <a:latin typeface="Microsoft Sans Serif"/>
                <a:cs typeface="Microsoft Sans Serif"/>
              </a:rPr>
              <a:t>the</a:t>
            </a:r>
            <a:endParaRPr sz="2000">
              <a:latin typeface="Microsoft Sans Serif"/>
              <a:cs typeface="Microsoft Sans Serif"/>
            </a:endParaRPr>
          </a:p>
          <a:p>
            <a:pPr marL="355600">
              <a:lnSpc>
                <a:spcPct val="100000"/>
              </a:lnSpc>
              <a:spcBef>
                <a:spcPts val="1820"/>
              </a:spcBef>
            </a:pPr>
            <a:r>
              <a:rPr sz="2000" dirty="0">
                <a:latin typeface="Microsoft Sans Serif"/>
                <a:cs typeface="Microsoft Sans Serif"/>
              </a:rPr>
              <a:t>case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may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be, to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take</a:t>
            </a:r>
            <a:r>
              <a:rPr sz="2000" spc="-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action</a:t>
            </a:r>
            <a:r>
              <a:rPr sz="2000" spc="-6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against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the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complainant.</a:t>
            </a:r>
            <a:endParaRPr sz="200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14916" y="324612"/>
            <a:ext cx="736092" cy="101955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5208" rIns="0" bIns="0" rtlCol="0">
            <a:spAutoFit/>
          </a:bodyPr>
          <a:lstStyle/>
          <a:p>
            <a:pPr marL="1623060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Responsibilities</a:t>
            </a:r>
            <a:r>
              <a:rPr spc="-140" dirty="0"/>
              <a:t> </a:t>
            </a:r>
            <a:r>
              <a:rPr dirty="0"/>
              <a:t>of</a:t>
            </a:r>
            <a:r>
              <a:rPr spc="-55" dirty="0"/>
              <a:t> </a:t>
            </a:r>
            <a:r>
              <a:rPr spc="-10" dirty="0"/>
              <a:t>Complainants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99363" y="2406777"/>
            <a:ext cx="9876537" cy="296683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05435" indent="-292735">
              <a:lnSpc>
                <a:spcPct val="100000"/>
              </a:lnSpc>
              <a:spcBef>
                <a:spcPts val="114"/>
              </a:spcBef>
              <a:buClr>
                <a:srgbClr val="585858"/>
              </a:buClr>
              <a:buSzPct val="75000"/>
              <a:buChar char="●"/>
              <a:tabLst>
                <a:tab pos="305435" algn="l"/>
              </a:tabLst>
            </a:pPr>
            <a:r>
              <a:rPr sz="2000" dirty="0">
                <a:latin typeface="Microsoft Sans Serif"/>
                <a:cs typeface="Microsoft Sans Serif"/>
              </a:rPr>
              <a:t>Make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sure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you</a:t>
            </a:r>
            <a:r>
              <a:rPr sz="2000" spc="8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have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all</a:t>
            </a:r>
            <a:r>
              <a:rPr sz="2000" spc="1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your</a:t>
            </a:r>
            <a:r>
              <a:rPr sz="2000" spc="6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6F2F9F"/>
                </a:solidFill>
                <a:latin typeface="Microsoft Sans Serif"/>
                <a:cs typeface="Microsoft Sans Serif"/>
              </a:rPr>
              <a:t>evidence.</a:t>
            </a:r>
            <a:endParaRPr sz="2000" dirty="0">
              <a:latin typeface="Microsoft Sans Serif"/>
              <a:cs typeface="Microsoft Sans Serif"/>
            </a:endParaRPr>
          </a:p>
          <a:p>
            <a:pPr marL="465455" lvl="1" indent="-160020">
              <a:lnSpc>
                <a:spcPct val="100000"/>
              </a:lnSpc>
              <a:spcBef>
                <a:spcPts val="1600"/>
              </a:spcBef>
              <a:buChar char="•"/>
              <a:tabLst>
                <a:tab pos="465455" algn="l"/>
              </a:tabLst>
            </a:pPr>
            <a:r>
              <a:rPr sz="2000" dirty="0">
                <a:latin typeface="Microsoft Sans Serif"/>
                <a:cs typeface="Microsoft Sans Serif"/>
              </a:rPr>
              <a:t>Be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consistent.</a:t>
            </a:r>
            <a:endParaRPr sz="2000" dirty="0">
              <a:latin typeface="Microsoft Sans Serif"/>
              <a:cs typeface="Microsoft Sans Serif"/>
            </a:endParaRPr>
          </a:p>
          <a:p>
            <a:pPr marL="465455" lvl="1" indent="-160020">
              <a:lnSpc>
                <a:spcPct val="100000"/>
              </a:lnSpc>
              <a:spcBef>
                <a:spcPts val="1595"/>
              </a:spcBef>
              <a:buChar char="•"/>
              <a:tabLst>
                <a:tab pos="465455" algn="l"/>
              </a:tabLst>
            </a:pPr>
            <a:r>
              <a:rPr sz="2000" dirty="0">
                <a:latin typeface="Microsoft Sans Serif"/>
                <a:cs typeface="Microsoft Sans Serif"/>
              </a:rPr>
              <a:t>Do</a:t>
            </a:r>
            <a:r>
              <a:rPr sz="2000" spc="4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not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blame</a:t>
            </a:r>
            <a:r>
              <a:rPr sz="2000" spc="8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yourself.</a:t>
            </a:r>
            <a:endParaRPr sz="2000" dirty="0">
              <a:latin typeface="Microsoft Sans Serif"/>
              <a:cs typeface="Microsoft Sans Serif"/>
            </a:endParaRPr>
          </a:p>
          <a:p>
            <a:pPr marL="461009" lvl="1" indent="-160020">
              <a:lnSpc>
                <a:spcPct val="100000"/>
              </a:lnSpc>
              <a:spcBef>
                <a:spcPts val="1600"/>
              </a:spcBef>
              <a:buChar char="•"/>
              <a:tabLst>
                <a:tab pos="461009" algn="l"/>
              </a:tabLst>
            </a:pPr>
            <a:r>
              <a:rPr sz="2000" dirty="0">
                <a:latin typeface="Microsoft Sans Serif"/>
                <a:cs typeface="Microsoft Sans Serif"/>
              </a:rPr>
              <a:t>Do</a:t>
            </a:r>
            <a:r>
              <a:rPr sz="2000" spc="6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not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build</a:t>
            </a:r>
            <a:r>
              <a:rPr sz="2000" spc="10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up</a:t>
            </a:r>
            <a:r>
              <a:rPr sz="2000" spc="6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an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issue</a:t>
            </a:r>
            <a:r>
              <a:rPr sz="2000" spc="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just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for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effect.</a:t>
            </a:r>
            <a:endParaRPr sz="20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20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670"/>
              </a:spcBef>
            </a:pPr>
            <a:endParaRPr sz="23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300" b="1" dirty="0">
                <a:solidFill>
                  <a:srgbClr val="0000FF"/>
                </a:solidFill>
                <a:latin typeface="Microsoft Sans Serif"/>
                <a:cs typeface="Microsoft Sans Serif"/>
              </a:rPr>
              <a:t>If</a:t>
            </a:r>
            <a:r>
              <a:rPr sz="2300" b="1" spc="45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z="2300" b="1" dirty="0">
                <a:solidFill>
                  <a:srgbClr val="0000FF"/>
                </a:solidFill>
                <a:latin typeface="Microsoft Sans Serif"/>
                <a:cs typeface="Microsoft Sans Serif"/>
              </a:rPr>
              <a:t>a</a:t>
            </a:r>
            <a:r>
              <a:rPr sz="2300" b="1" spc="65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z="2300" b="1" dirty="0">
                <a:solidFill>
                  <a:srgbClr val="0000FF"/>
                </a:solidFill>
                <a:latin typeface="Microsoft Sans Serif"/>
                <a:cs typeface="Microsoft Sans Serif"/>
              </a:rPr>
              <a:t>sexual</a:t>
            </a:r>
            <a:r>
              <a:rPr sz="2300" b="1" spc="50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z="2300" b="1" dirty="0">
                <a:solidFill>
                  <a:srgbClr val="0000FF"/>
                </a:solidFill>
                <a:latin typeface="Microsoft Sans Serif"/>
                <a:cs typeface="Microsoft Sans Serif"/>
              </a:rPr>
              <a:t>act</a:t>
            </a:r>
            <a:r>
              <a:rPr sz="2300" b="1" spc="45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z="2300" b="1" dirty="0">
                <a:solidFill>
                  <a:srgbClr val="0000FF"/>
                </a:solidFill>
                <a:latin typeface="Microsoft Sans Serif"/>
                <a:cs typeface="Microsoft Sans Serif"/>
              </a:rPr>
              <a:t>was</a:t>
            </a:r>
            <a:r>
              <a:rPr sz="2300" b="1" spc="100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z="2300" b="1" dirty="0">
                <a:solidFill>
                  <a:srgbClr val="0000FF"/>
                </a:solidFill>
                <a:latin typeface="Microsoft Sans Serif"/>
                <a:cs typeface="Microsoft Sans Serif"/>
              </a:rPr>
              <a:t>consensual do</a:t>
            </a:r>
            <a:r>
              <a:rPr sz="2300" b="1" spc="65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z="2300" b="1" dirty="0">
                <a:solidFill>
                  <a:srgbClr val="0000FF"/>
                </a:solidFill>
                <a:latin typeface="Microsoft Sans Serif"/>
                <a:cs typeface="Microsoft Sans Serif"/>
              </a:rPr>
              <a:t>not</a:t>
            </a:r>
            <a:r>
              <a:rPr sz="2300" b="1" spc="45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z="2300" b="1" dirty="0">
                <a:solidFill>
                  <a:srgbClr val="0000FF"/>
                </a:solidFill>
                <a:latin typeface="Microsoft Sans Serif"/>
                <a:cs typeface="Microsoft Sans Serif"/>
              </a:rPr>
              <a:t>make</a:t>
            </a:r>
            <a:r>
              <a:rPr sz="2300" b="1" spc="25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z="2300" b="1" dirty="0">
                <a:solidFill>
                  <a:srgbClr val="0000FF"/>
                </a:solidFill>
                <a:latin typeface="Microsoft Sans Serif"/>
                <a:cs typeface="Microsoft Sans Serif"/>
              </a:rPr>
              <a:t>it</a:t>
            </a:r>
            <a:r>
              <a:rPr sz="2300" b="1" spc="10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z="2300" b="1" dirty="0">
                <a:solidFill>
                  <a:srgbClr val="0000FF"/>
                </a:solidFill>
                <a:latin typeface="Microsoft Sans Serif"/>
                <a:cs typeface="Microsoft Sans Serif"/>
              </a:rPr>
              <a:t>a</a:t>
            </a:r>
            <a:r>
              <a:rPr sz="2300" b="1" spc="100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z="2300" b="1" dirty="0">
                <a:solidFill>
                  <a:srgbClr val="0000FF"/>
                </a:solidFill>
                <a:latin typeface="Microsoft Sans Serif"/>
                <a:cs typeface="Microsoft Sans Serif"/>
              </a:rPr>
              <a:t>case</a:t>
            </a:r>
            <a:r>
              <a:rPr sz="2300" b="1" spc="60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z="2300" b="1" dirty="0">
                <a:solidFill>
                  <a:srgbClr val="0000FF"/>
                </a:solidFill>
                <a:latin typeface="Microsoft Sans Serif"/>
                <a:cs typeface="Microsoft Sans Serif"/>
              </a:rPr>
              <a:t>of</a:t>
            </a:r>
            <a:r>
              <a:rPr sz="2300" b="1" spc="15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z="2300" b="1" dirty="0">
                <a:solidFill>
                  <a:srgbClr val="0000FF"/>
                </a:solidFill>
                <a:latin typeface="Microsoft Sans Serif"/>
                <a:cs typeface="Microsoft Sans Serif"/>
              </a:rPr>
              <a:t>sexual</a:t>
            </a:r>
            <a:r>
              <a:rPr sz="2300" b="1" spc="50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z="2300" b="1" spc="-10" dirty="0">
                <a:solidFill>
                  <a:srgbClr val="0000FF"/>
                </a:solidFill>
                <a:latin typeface="Microsoft Sans Serif"/>
                <a:cs typeface="Microsoft Sans Serif"/>
              </a:rPr>
              <a:t>harassment</a:t>
            </a:r>
            <a:r>
              <a:rPr sz="2300" spc="-10" dirty="0">
                <a:latin typeface="Microsoft Sans Serif"/>
                <a:cs typeface="Microsoft Sans Serif"/>
              </a:rPr>
              <a:t>.</a:t>
            </a:r>
            <a:endParaRPr sz="2300" dirty="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88068" y="201168"/>
            <a:ext cx="740664" cy="101498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0618" rIns="0" bIns="0" rtlCol="0">
            <a:spAutoFit/>
          </a:bodyPr>
          <a:lstStyle/>
          <a:p>
            <a:pPr marL="1707514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Responsibilities</a:t>
            </a:r>
            <a:r>
              <a:rPr spc="-140" dirty="0"/>
              <a:t> </a:t>
            </a:r>
            <a:r>
              <a:rPr dirty="0"/>
              <a:t>of</a:t>
            </a:r>
            <a:r>
              <a:rPr spc="-55" dirty="0"/>
              <a:t> </a:t>
            </a:r>
            <a:r>
              <a:rPr spc="-10" dirty="0"/>
              <a:t>Respondents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69442" y="2475738"/>
            <a:ext cx="6154420" cy="75918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4800" indent="-292100">
              <a:lnSpc>
                <a:spcPct val="100000"/>
              </a:lnSpc>
              <a:spcBef>
                <a:spcPts val="100"/>
              </a:spcBef>
              <a:buClr>
                <a:srgbClr val="585858"/>
              </a:buClr>
              <a:buSzPct val="75000"/>
              <a:buChar char="●"/>
              <a:tabLst>
                <a:tab pos="304800" algn="l"/>
              </a:tabLst>
            </a:pPr>
            <a:r>
              <a:rPr dirty="0">
                <a:solidFill>
                  <a:srgbClr val="0000FF"/>
                </a:solidFill>
                <a:latin typeface="Microsoft Sans Serif"/>
                <a:cs typeface="Microsoft Sans Serif"/>
              </a:rPr>
              <a:t>Do</a:t>
            </a:r>
            <a:r>
              <a:rPr spc="100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dirty="0">
                <a:solidFill>
                  <a:srgbClr val="0000FF"/>
                </a:solidFill>
                <a:latin typeface="Microsoft Sans Serif"/>
                <a:cs typeface="Microsoft Sans Serif"/>
              </a:rPr>
              <a:t>not</a:t>
            </a:r>
            <a:r>
              <a:rPr spc="60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dirty="0">
                <a:solidFill>
                  <a:srgbClr val="0000FF"/>
                </a:solidFill>
                <a:latin typeface="Microsoft Sans Serif"/>
                <a:cs typeface="Microsoft Sans Serif"/>
              </a:rPr>
              <a:t>threaten</a:t>
            </a:r>
            <a:r>
              <a:rPr spc="80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dirty="0">
                <a:latin typeface="Microsoft Sans Serif"/>
                <a:cs typeface="Microsoft Sans Serif"/>
              </a:rPr>
              <a:t>the</a:t>
            </a:r>
            <a:r>
              <a:rPr spc="105" dirty="0">
                <a:latin typeface="Microsoft Sans Serif"/>
                <a:cs typeface="Microsoft Sans Serif"/>
              </a:rPr>
              <a:t> </a:t>
            </a:r>
            <a:r>
              <a:rPr dirty="0">
                <a:latin typeface="Microsoft Sans Serif"/>
                <a:cs typeface="Microsoft Sans Serif"/>
              </a:rPr>
              <a:t>complainant</a:t>
            </a:r>
            <a:r>
              <a:rPr spc="40" dirty="0">
                <a:latin typeface="Microsoft Sans Serif"/>
                <a:cs typeface="Microsoft Sans Serif"/>
              </a:rPr>
              <a:t> </a:t>
            </a:r>
            <a:r>
              <a:rPr dirty="0">
                <a:latin typeface="Microsoft Sans Serif"/>
                <a:cs typeface="Microsoft Sans Serif"/>
              </a:rPr>
              <a:t>with</a:t>
            </a:r>
            <a:r>
              <a:rPr spc="110" dirty="0">
                <a:latin typeface="Microsoft Sans Serif"/>
                <a:cs typeface="Microsoft Sans Serif"/>
              </a:rPr>
              <a:t> </a:t>
            </a:r>
            <a:r>
              <a:rPr dirty="0">
                <a:latin typeface="Microsoft Sans Serif"/>
                <a:cs typeface="Microsoft Sans Serif"/>
              </a:rPr>
              <a:t>dire</a:t>
            </a:r>
            <a:r>
              <a:rPr spc="35" dirty="0">
                <a:latin typeface="Microsoft Sans Serif"/>
                <a:cs typeface="Microsoft Sans Serif"/>
              </a:rPr>
              <a:t> </a:t>
            </a:r>
            <a:r>
              <a:rPr spc="-10" dirty="0">
                <a:latin typeface="Microsoft Sans Serif"/>
                <a:cs typeface="Microsoft Sans Serif"/>
              </a:rPr>
              <a:t>consequences.</a:t>
            </a:r>
            <a:endParaRPr dirty="0">
              <a:latin typeface="Microsoft Sans Serif"/>
              <a:cs typeface="Microsoft Sans Serif"/>
            </a:endParaRPr>
          </a:p>
          <a:p>
            <a:pPr marL="694055" lvl="1" indent="-293370">
              <a:lnSpc>
                <a:spcPct val="100000"/>
              </a:lnSpc>
              <a:spcBef>
                <a:spcPts val="1475"/>
              </a:spcBef>
              <a:buClr>
                <a:srgbClr val="585858"/>
              </a:buClr>
              <a:buSzPct val="94444"/>
              <a:buChar char="●"/>
              <a:tabLst>
                <a:tab pos="694055" algn="l"/>
              </a:tabLst>
            </a:pPr>
            <a:r>
              <a:rPr dirty="0">
                <a:latin typeface="Microsoft Sans Serif"/>
                <a:cs typeface="Microsoft Sans Serif"/>
              </a:rPr>
              <a:t>This</a:t>
            </a:r>
            <a:r>
              <a:rPr spc="-5" dirty="0">
                <a:latin typeface="Microsoft Sans Serif"/>
                <a:cs typeface="Microsoft Sans Serif"/>
              </a:rPr>
              <a:t> </a:t>
            </a:r>
            <a:r>
              <a:rPr dirty="0">
                <a:latin typeface="Microsoft Sans Serif"/>
                <a:cs typeface="Microsoft Sans Serif"/>
              </a:rPr>
              <a:t>will</a:t>
            </a:r>
            <a:r>
              <a:rPr spc="65" dirty="0">
                <a:latin typeface="Microsoft Sans Serif"/>
                <a:cs typeface="Microsoft Sans Serif"/>
              </a:rPr>
              <a:t> </a:t>
            </a:r>
            <a:r>
              <a:rPr dirty="0">
                <a:latin typeface="Microsoft Sans Serif"/>
                <a:cs typeface="Microsoft Sans Serif"/>
              </a:rPr>
              <a:t>lead</a:t>
            </a:r>
            <a:r>
              <a:rPr spc="5" dirty="0">
                <a:latin typeface="Microsoft Sans Serif"/>
                <a:cs typeface="Microsoft Sans Serif"/>
              </a:rPr>
              <a:t> </a:t>
            </a:r>
            <a:r>
              <a:rPr dirty="0">
                <a:latin typeface="Microsoft Sans Serif"/>
                <a:cs typeface="Microsoft Sans Serif"/>
              </a:rPr>
              <a:t>to</a:t>
            </a:r>
            <a:r>
              <a:rPr spc="110" dirty="0">
                <a:latin typeface="Microsoft Sans Serif"/>
                <a:cs typeface="Microsoft Sans Serif"/>
              </a:rPr>
              <a:t> </a:t>
            </a:r>
            <a:r>
              <a:rPr dirty="0">
                <a:latin typeface="Microsoft Sans Serif"/>
                <a:cs typeface="Microsoft Sans Serif"/>
              </a:rPr>
              <a:t>being</a:t>
            </a:r>
            <a:r>
              <a:rPr spc="10" dirty="0">
                <a:latin typeface="Microsoft Sans Serif"/>
                <a:cs typeface="Microsoft Sans Serif"/>
              </a:rPr>
              <a:t> </a:t>
            </a:r>
            <a:r>
              <a:rPr dirty="0">
                <a:latin typeface="Microsoft Sans Serif"/>
                <a:cs typeface="Microsoft Sans Serif"/>
              </a:rPr>
              <a:t>expelled</a:t>
            </a:r>
            <a:r>
              <a:rPr spc="10" dirty="0">
                <a:latin typeface="Microsoft Sans Serif"/>
                <a:cs typeface="Microsoft Sans Serif"/>
              </a:rPr>
              <a:t> </a:t>
            </a:r>
            <a:r>
              <a:rPr dirty="0">
                <a:latin typeface="Microsoft Sans Serif"/>
                <a:cs typeface="Microsoft Sans Serif"/>
              </a:rPr>
              <a:t>from</a:t>
            </a:r>
            <a:r>
              <a:rPr spc="85" dirty="0">
                <a:latin typeface="Microsoft Sans Serif"/>
                <a:cs typeface="Microsoft Sans Serif"/>
              </a:rPr>
              <a:t> </a:t>
            </a:r>
            <a:r>
              <a:rPr dirty="0">
                <a:latin typeface="Microsoft Sans Serif"/>
                <a:cs typeface="Microsoft Sans Serif"/>
              </a:rPr>
              <a:t>the</a:t>
            </a:r>
            <a:r>
              <a:rPr spc="75" dirty="0">
                <a:latin typeface="Microsoft Sans Serif"/>
                <a:cs typeface="Microsoft Sans Serif"/>
              </a:rPr>
              <a:t> </a:t>
            </a:r>
            <a:r>
              <a:rPr spc="-10" dirty="0">
                <a:latin typeface="Microsoft Sans Serif"/>
                <a:cs typeface="Microsoft Sans Serif"/>
              </a:rPr>
              <a:t>Institute.</a:t>
            </a:r>
            <a:endParaRPr dirty="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69442" y="3962527"/>
            <a:ext cx="9643110" cy="127889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04800" indent="-292100">
              <a:lnSpc>
                <a:spcPct val="100000"/>
              </a:lnSpc>
              <a:spcBef>
                <a:spcPts val="114"/>
              </a:spcBef>
              <a:buClr>
                <a:srgbClr val="585858"/>
              </a:buClr>
              <a:buSzPct val="75000"/>
              <a:buChar char="●"/>
              <a:tabLst>
                <a:tab pos="304800" algn="l"/>
              </a:tabLst>
            </a:pPr>
            <a:r>
              <a:rPr sz="2000" dirty="0">
                <a:solidFill>
                  <a:srgbClr val="0000FF"/>
                </a:solidFill>
                <a:latin typeface="Microsoft Sans Serif"/>
                <a:cs typeface="Microsoft Sans Serif"/>
              </a:rPr>
              <a:t>Do</a:t>
            </a:r>
            <a:r>
              <a:rPr sz="2000" spc="70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0000FF"/>
                </a:solidFill>
                <a:latin typeface="Microsoft Sans Serif"/>
                <a:cs typeface="Microsoft Sans Serif"/>
              </a:rPr>
              <a:t>not</a:t>
            </a:r>
            <a:r>
              <a:rPr sz="2000" spc="55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0000FF"/>
                </a:solidFill>
                <a:latin typeface="Microsoft Sans Serif"/>
                <a:cs typeface="Microsoft Sans Serif"/>
              </a:rPr>
              <a:t>cover</a:t>
            </a:r>
            <a:r>
              <a:rPr sz="2000" spc="20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0000FF"/>
                </a:solidFill>
                <a:latin typeface="Microsoft Sans Serif"/>
                <a:cs typeface="Microsoft Sans Serif"/>
              </a:rPr>
              <a:t>tracks</a:t>
            </a:r>
            <a:r>
              <a:rPr sz="2000" spc="-10" dirty="0">
                <a:latin typeface="Microsoft Sans Serif"/>
                <a:cs typeface="Microsoft Sans Serif"/>
              </a:rPr>
              <a:t>.</a:t>
            </a:r>
            <a:endParaRPr sz="2000" dirty="0">
              <a:latin typeface="Microsoft Sans Serif"/>
              <a:cs typeface="Microsoft Sans Serif"/>
            </a:endParaRPr>
          </a:p>
          <a:p>
            <a:pPr marL="694055" marR="5080" lvl="1" indent="-293370">
              <a:lnSpc>
                <a:spcPct val="150100"/>
              </a:lnSpc>
              <a:spcBef>
                <a:spcPts val="965"/>
              </a:spcBef>
              <a:buClr>
                <a:srgbClr val="585858"/>
              </a:buClr>
              <a:buSzPct val="94444"/>
              <a:buChar char="●"/>
              <a:tabLst>
                <a:tab pos="694055" algn="l"/>
              </a:tabLst>
            </a:pPr>
            <a:r>
              <a:rPr sz="1800" dirty="0">
                <a:latin typeface="Microsoft Sans Serif"/>
                <a:cs typeface="Microsoft Sans Serif"/>
              </a:rPr>
              <a:t>Eg</a:t>
            </a:r>
            <a:r>
              <a:rPr sz="1800" spc="10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:</a:t>
            </a:r>
            <a:r>
              <a:rPr sz="1800" spc="6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deletion</a:t>
            </a:r>
            <a:r>
              <a:rPr sz="1800" spc="8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of</a:t>
            </a:r>
            <a:r>
              <a:rPr sz="1800" spc="3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Whatsapp</a:t>
            </a:r>
            <a:r>
              <a:rPr sz="1800" spc="8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messages,</a:t>
            </a:r>
            <a:r>
              <a:rPr sz="1800" spc="6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deletion</a:t>
            </a:r>
            <a:r>
              <a:rPr sz="1800" spc="11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of</a:t>
            </a:r>
            <a:r>
              <a:rPr sz="1800" spc="6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SMSes,</a:t>
            </a:r>
            <a:r>
              <a:rPr sz="1800" spc="7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tampering</a:t>
            </a:r>
            <a:r>
              <a:rPr sz="1800" spc="114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with</a:t>
            </a:r>
            <a:r>
              <a:rPr sz="1800" spc="8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email</a:t>
            </a:r>
            <a:r>
              <a:rPr sz="1800" spc="9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servers, tampering</a:t>
            </a:r>
            <a:r>
              <a:rPr sz="1800" spc="-10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with</a:t>
            </a:r>
            <a:r>
              <a:rPr sz="1800" spc="11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facebook,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instagram,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tampering</a:t>
            </a:r>
            <a:r>
              <a:rPr sz="1800" spc="7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with</a:t>
            </a:r>
            <a:r>
              <a:rPr sz="1800" spc="10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evidence</a:t>
            </a:r>
            <a:r>
              <a:rPr sz="1800" spc="1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of</a:t>
            </a:r>
            <a:r>
              <a:rPr sz="1800" spc="6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any</a:t>
            </a:r>
            <a:r>
              <a:rPr sz="1800" spc="6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kind.</a:t>
            </a:r>
            <a:endParaRPr sz="1800" dirty="0">
              <a:latin typeface="Microsoft Sans Serif"/>
              <a:cs typeface="Microsoft Sans Serif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88068" y="201168"/>
            <a:ext cx="740664" cy="101498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61441" rIns="0" bIns="0" rtlCol="0">
            <a:spAutoFit/>
          </a:bodyPr>
          <a:lstStyle/>
          <a:p>
            <a:pPr marL="3348354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Conciliation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05435" indent="-283210">
              <a:lnSpc>
                <a:spcPct val="100000"/>
              </a:lnSpc>
              <a:spcBef>
                <a:spcPts val="114"/>
              </a:spcBef>
              <a:buClr>
                <a:srgbClr val="585858"/>
              </a:buClr>
              <a:buSzPct val="75000"/>
              <a:buChar char="●"/>
              <a:tabLst>
                <a:tab pos="306070" algn="l"/>
              </a:tabLst>
            </a:pPr>
            <a:r>
              <a:rPr dirty="0"/>
              <a:t>Conciliation</a:t>
            </a:r>
            <a:r>
              <a:rPr spc="120" dirty="0"/>
              <a:t> </a:t>
            </a:r>
            <a:r>
              <a:rPr dirty="0"/>
              <a:t>can</a:t>
            </a:r>
            <a:r>
              <a:rPr spc="110" dirty="0"/>
              <a:t> </a:t>
            </a:r>
            <a:r>
              <a:rPr dirty="0"/>
              <a:t>be</a:t>
            </a:r>
            <a:r>
              <a:rPr spc="75" dirty="0"/>
              <a:t> </a:t>
            </a:r>
            <a:r>
              <a:rPr dirty="0"/>
              <a:t>made</a:t>
            </a:r>
            <a:r>
              <a:rPr spc="120" dirty="0"/>
              <a:t> </a:t>
            </a:r>
            <a:r>
              <a:rPr dirty="0"/>
              <a:t>at</a:t>
            </a:r>
            <a:r>
              <a:rPr spc="95" dirty="0"/>
              <a:t> </a:t>
            </a:r>
            <a:r>
              <a:rPr dirty="0"/>
              <a:t>the</a:t>
            </a:r>
            <a:r>
              <a:rPr spc="105" dirty="0"/>
              <a:t> </a:t>
            </a:r>
            <a:r>
              <a:rPr dirty="0"/>
              <a:t>instance</a:t>
            </a:r>
            <a:r>
              <a:rPr spc="155" dirty="0"/>
              <a:t> </a:t>
            </a:r>
            <a:r>
              <a:rPr dirty="0"/>
              <a:t>of</a:t>
            </a:r>
            <a:r>
              <a:rPr spc="165" dirty="0"/>
              <a:t> </a:t>
            </a:r>
            <a:r>
              <a:rPr dirty="0"/>
              <a:t>aggrieved</a:t>
            </a:r>
            <a:r>
              <a:rPr spc="114" dirty="0"/>
              <a:t> </a:t>
            </a:r>
            <a:r>
              <a:rPr dirty="0"/>
              <a:t>complainant</a:t>
            </a:r>
            <a:r>
              <a:rPr spc="135" dirty="0"/>
              <a:t> </a:t>
            </a:r>
            <a:r>
              <a:rPr dirty="0"/>
              <a:t>and</a:t>
            </a:r>
            <a:r>
              <a:rPr spc="110" dirty="0"/>
              <a:t> </a:t>
            </a:r>
            <a:r>
              <a:rPr dirty="0"/>
              <a:t>not</a:t>
            </a:r>
            <a:r>
              <a:rPr spc="170" dirty="0"/>
              <a:t> </a:t>
            </a:r>
            <a:r>
              <a:rPr dirty="0"/>
              <a:t>at</a:t>
            </a:r>
            <a:r>
              <a:rPr spc="130" dirty="0"/>
              <a:t> </a:t>
            </a:r>
            <a:r>
              <a:rPr spc="-25" dirty="0"/>
              <a:t>the</a:t>
            </a:r>
          </a:p>
          <a:p>
            <a:pPr marL="9525">
              <a:lnSpc>
                <a:spcPct val="100000"/>
              </a:lnSpc>
              <a:spcBef>
                <a:spcPts val="125"/>
              </a:spcBef>
              <a:buClr>
                <a:srgbClr val="585858"/>
              </a:buClr>
              <a:buFont typeface="Microsoft Sans Serif"/>
              <a:buChar char="●"/>
            </a:pPr>
            <a:endParaRPr spc="-25" dirty="0"/>
          </a:p>
          <a:p>
            <a:pPr marL="305435">
              <a:lnSpc>
                <a:spcPct val="100000"/>
              </a:lnSpc>
            </a:pPr>
            <a:r>
              <a:rPr dirty="0"/>
              <a:t>instance</a:t>
            </a:r>
            <a:r>
              <a:rPr spc="95" dirty="0"/>
              <a:t> </a:t>
            </a:r>
            <a:r>
              <a:rPr dirty="0"/>
              <a:t>of</a:t>
            </a:r>
            <a:r>
              <a:rPr spc="110" dirty="0"/>
              <a:t> </a:t>
            </a:r>
            <a:r>
              <a:rPr dirty="0"/>
              <a:t>aggrieved</a:t>
            </a:r>
            <a:r>
              <a:rPr spc="20" dirty="0"/>
              <a:t> </a:t>
            </a:r>
            <a:r>
              <a:rPr spc="-10" dirty="0"/>
              <a:t>respondent.</a:t>
            </a:r>
          </a:p>
          <a:p>
            <a:pPr marL="305435" marR="448309" indent="-283845">
              <a:lnSpc>
                <a:spcPct val="199600"/>
              </a:lnSpc>
              <a:spcBef>
                <a:spcPts val="935"/>
              </a:spcBef>
              <a:buClr>
                <a:srgbClr val="585858"/>
              </a:buClr>
              <a:buSzPct val="75000"/>
              <a:buChar char="●"/>
              <a:tabLst>
                <a:tab pos="306070" algn="l"/>
              </a:tabLst>
            </a:pPr>
            <a:r>
              <a:rPr dirty="0"/>
              <a:t>Conciliation</a:t>
            </a:r>
            <a:r>
              <a:rPr spc="75" dirty="0"/>
              <a:t> </a:t>
            </a:r>
            <a:r>
              <a:rPr dirty="0"/>
              <a:t>is</a:t>
            </a:r>
            <a:r>
              <a:rPr spc="110" dirty="0"/>
              <a:t> </a:t>
            </a:r>
            <a:r>
              <a:rPr dirty="0"/>
              <a:t>possible</a:t>
            </a:r>
            <a:r>
              <a:rPr spc="105" dirty="0"/>
              <a:t> </a:t>
            </a:r>
            <a:r>
              <a:rPr dirty="0"/>
              <a:t>only</a:t>
            </a:r>
            <a:r>
              <a:rPr spc="105" dirty="0"/>
              <a:t> </a:t>
            </a:r>
            <a:r>
              <a:rPr dirty="0"/>
              <a:t>at</a:t>
            </a:r>
            <a:r>
              <a:rPr spc="90" dirty="0"/>
              <a:t> </a:t>
            </a:r>
            <a:r>
              <a:rPr dirty="0"/>
              <a:t>the</a:t>
            </a:r>
            <a:r>
              <a:rPr spc="75" dirty="0"/>
              <a:t> </a:t>
            </a:r>
            <a:r>
              <a:rPr dirty="0"/>
              <a:t>threshold</a:t>
            </a:r>
            <a:r>
              <a:rPr spc="105" dirty="0"/>
              <a:t> </a:t>
            </a:r>
            <a:r>
              <a:rPr dirty="0"/>
              <a:t>of</a:t>
            </a:r>
            <a:r>
              <a:rPr spc="160" dirty="0"/>
              <a:t> </a:t>
            </a:r>
            <a:r>
              <a:rPr dirty="0"/>
              <a:t>an</a:t>
            </a:r>
            <a:r>
              <a:rPr spc="100" dirty="0"/>
              <a:t> </a:t>
            </a:r>
            <a:r>
              <a:rPr dirty="0"/>
              <a:t>ICC</a:t>
            </a:r>
            <a:r>
              <a:rPr spc="95" dirty="0"/>
              <a:t> </a:t>
            </a:r>
            <a:r>
              <a:rPr dirty="0"/>
              <a:t>inquiry,</a:t>
            </a:r>
            <a:r>
              <a:rPr spc="125" dirty="0"/>
              <a:t> </a:t>
            </a:r>
            <a:r>
              <a:rPr dirty="0"/>
              <a:t>and</a:t>
            </a:r>
            <a:r>
              <a:rPr spc="105" dirty="0"/>
              <a:t> </a:t>
            </a:r>
            <a:r>
              <a:rPr dirty="0"/>
              <a:t>not</a:t>
            </a:r>
            <a:r>
              <a:rPr spc="85" dirty="0"/>
              <a:t> </a:t>
            </a:r>
            <a:r>
              <a:rPr dirty="0"/>
              <a:t>after</a:t>
            </a:r>
            <a:r>
              <a:rPr spc="90" dirty="0"/>
              <a:t> </a:t>
            </a:r>
            <a:r>
              <a:rPr spc="-50" dirty="0"/>
              <a:t>a </a:t>
            </a:r>
            <a:r>
              <a:rPr dirty="0"/>
              <a:t>detailed</a:t>
            </a:r>
            <a:r>
              <a:rPr spc="45" dirty="0"/>
              <a:t> </a:t>
            </a:r>
            <a:r>
              <a:rPr dirty="0"/>
              <a:t>enquiry</a:t>
            </a:r>
            <a:r>
              <a:rPr spc="25" dirty="0"/>
              <a:t> </a:t>
            </a:r>
            <a:r>
              <a:rPr dirty="0"/>
              <a:t>has</a:t>
            </a:r>
            <a:r>
              <a:rPr spc="45" dirty="0"/>
              <a:t> </a:t>
            </a:r>
            <a:r>
              <a:rPr dirty="0"/>
              <a:t>been</a:t>
            </a:r>
            <a:r>
              <a:rPr spc="70" dirty="0"/>
              <a:t> </a:t>
            </a:r>
            <a:r>
              <a:rPr spc="-10" dirty="0"/>
              <a:t>conducted.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88068" y="201168"/>
            <a:ext cx="740664" cy="101498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06239" y="707897"/>
            <a:ext cx="128270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Appeal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81101" y="2335555"/>
            <a:ext cx="10066020" cy="36855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3535" algn="just">
              <a:lnSpc>
                <a:spcPct val="150100"/>
              </a:lnSpc>
              <a:spcBef>
                <a:spcPts val="95"/>
              </a:spcBef>
              <a:buChar char="•"/>
              <a:tabLst>
                <a:tab pos="355600" algn="l"/>
                <a:tab pos="358140" algn="l"/>
              </a:tabLst>
            </a:pPr>
            <a:r>
              <a:rPr sz="2000" dirty="0">
                <a:latin typeface="Microsoft Sans Serif"/>
                <a:cs typeface="Microsoft Sans Serif"/>
              </a:rPr>
              <a:t>	Any</a:t>
            </a:r>
            <a:r>
              <a:rPr sz="2000" spc="3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person</a:t>
            </a:r>
            <a:r>
              <a:rPr sz="2000" spc="3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aggrieved</a:t>
            </a:r>
            <a:r>
              <a:rPr sz="2000" spc="34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from</a:t>
            </a:r>
            <a:r>
              <a:rPr sz="2000" spc="3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the</a:t>
            </a:r>
            <a:r>
              <a:rPr sz="2000" spc="29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recommendations</a:t>
            </a:r>
            <a:r>
              <a:rPr sz="2000" spc="3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made</a:t>
            </a:r>
            <a:r>
              <a:rPr sz="2000" spc="3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by</a:t>
            </a:r>
            <a:r>
              <a:rPr sz="2000" spc="26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the</a:t>
            </a:r>
            <a:r>
              <a:rPr sz="2000" spc="3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ICC</a:t>
            </a:r>
            <a:r>
              <a:rPr sz="2000" spc="3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may</a:t>
            </a:r>
            <a:r>
              <a:rPr sz="2000" spc="3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prefer</a:t>
            </a:r>
            <a:r>
              <a:rPr sz="2000" spc="350" dirty="0">
                <a:latin typeface="Microsoft Sans Serif"/>
                <a:cs typeface="Microsoft Sans Serif"/>
              </a:rPr>
              <a:t> </a:t>
            </a:r>
            <a:r>
              <a:rPr sz="2000" spc="-25" dirty="0">
                <a:latin typeface="Microsoft Sans Serif"/>
                <a:cs typeface="Microsoft Sans Serif"/>
              </a:rPr>
              <a:t>an </a:t>
            </a:r>
            <a:r>
              <a:rPr sz="2000" dirty="0">
                <a:latin typeface="Microsoft Sans Serif"/>
                <a:cs typeface="Microsoft Sans Serif"/>
              </a:rPr>
              <a:t>appeal</a:t>
            </a:r>
            <a:r>
              <a:rPr sz="2000" spc="18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to</a:t>
            </a:r>
            <a:r>
              <a:rPr sz="2000" spc="19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the</a:t>
            </a:r>
            <a:r>
              <a:rPr sz="2000" spc="19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court</a:t>
            </a:r>
            <a:r>
              <a:rPr sz="2000" spc="2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or</a:t>
            </a:r>
            <a:r>
              <a:rPr sz="2000" spc="17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tribunal</a:t>
            </a:r>
            <a:r>
              <a:rPr sz="2000" spc="19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in</a:t>
            </a:r>
            <a:r>
              <a:rPr sz="2000" spc="18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accordance</a:t>
            </a:r>
            <a:r>
              <a:rPr sz="2000" spc="229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with</a:t>
            </a:r>
            <a:r>
              <a:rPr sz="2000" spc="16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the</a:t>
            </a:r>
            <a:r>
              <a:rPr sz="2000" spc="18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provisions</a:t>
            </a:r>
            <a:r>
              <a:rPr sz="2000" spc="204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of</a:t>
            </a:r>
            <a:r>
              <a:rPr sz="2000" spc="2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the</a:t>
            </a:r>
            <a:r>
              <a:rPr sz="2000" spc="19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service</a:t>
            </a:r>
            <a:r>
              <a:rPr sz="2000" spc="15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rules </a:t>
            </a:r>
            <a:r>
              <a:rPr sz="2000" dirty="0">
                <a:latin typeface="Microsoft Sans Serif"/>
                <a:cs typeface="Microsoft Sans Serif"/>
              </a:rPr>
              <a:t>applicable</a:t>
            </a:r>
            <a:r>
              <a:rPr sz="2000" spc="-10" dirty="0">
                <a:latin typeface="Microsoft Sans Serif"/>
                <a:cs typeface="Microsoft Sans Serif"/>
              </a:rPr>
              <a:t>  </a:t>
            </a:r>
            <a:r>
              <a:rPr sz="2000" dirty="0">
                <a:latin typeface="Microsoft Sans Serif"/>
                <a:cs typeface="Microsoft Sans Serif"/>
              </a:rPr>
              <a:t>to</a:t>
            </a:r>
            <a:r>
              <a:rPr sz="2000" spc="48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the</a:t>
            </a:r>
            <a:r>
              <a:rPr sz="2000" spc="47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said</a:t>
            </a:r>
            <a:r>
              <a:rPr sz="2000" spc="48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person</a:t>
            </a:r>
            <a:r>
              <a:rPr sz="2000" spc="48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or</a:t>
            </a:r>
            <a:r>
              <a:rPr sz="2000" spc="49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where</a:t>
            </a:r>
            <a:r>
              <a:rPr sz="2000" spc="-10" dirty="0">
                <a:latin typeface="Microsoft Sans Serif"/>
                <a:cs typeface="Microsoft Sans Serif"/>
              </a:rPr>
              <a:t>  </a:t>
            </a:r>
            <a:r>
              <a:rPr sz="2000" dirty="0">
                <a:latin typeface="Microsoft Sans Serif"/>
                <a:cs typeface="Microsoft Sans Serif"/>
              </a:rPr>
              <a:t>no</a:t>
            </a:r>
            <a:r>
              <a:rPr sz="2000" spc="-15" dirty="0">
                <a:latin typeface="Microsoft Sans Serif"/>
                <a:cs typeface="Microsoft Sans Serif"/>
              </a:rPr>
              <a:t>  </a:t>
            </a:r>
            <a:r>
              <a:rPr sz="2000" dirty="0">
                <a:latin typeface="Microsoft Sans Serif"/>
                <a:cs typeface="Microsoft Sans Serif"/>
              </a:rPr>
              <a:t>such</a:t>
            </a:r>
            <a:r>
              <a:rPr sz="2000" spc="47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service</a:t>
            </a:r>
            <a:r>
              <a:rPr sz="2000" spc="48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rules</a:t>
            </a:r>
            <a:r>
              <a:rPr sz="2000" spc="-10" dirty="0">
                <a:latin typeface="Microsoft Sans Serif"/>
                <a:cs typeface="Microsoft Sans Serif"/>
              </a:rPr>
              <a:t>  </a:t>
            </a:r>
            <a:r>
              <a:rPr sz="2000" dirty="0">
                <a:latin typeface="Microsoft Sans Serif"/>
                <a:cs typeface="Microsoft Sans Serif"/>
              </a:rPr>
              <a:t>exist</a:t>
            </a:r>
            <a:r>
              <a:rPr sz="2000" spc="-20" dirty="0">
                <a:latin typeface="Microsoft Sans Serif"/>
                <a:cs typeface="Microsoft Sans Serif"/>
              </a:rPr>
              <a:t>  </a:t>
            </a:r>
            <a:r>
              <a:rPr sz="2000" dirty="0">
                <a:latin typeface="Microsoft Sans Serif"/>
                <a:cs typeface="Microsoft Sans Serif"/>
              </a:rPr>
              <a:t>then,  </a:t>
            </a:r>
            <a:r>
              <a:rPr sz="2000" spc="-10" dirty="0">
                <a:latin typeface="Microsoft Sans Serif"/>
                <a:cs typeface="Microsoft Sans Serif"/>
              </a:rPr>
              <a:t>without </a:t>
            </a:r>
            <a:r>
              <a:rPr sz="2000" dirty="0">
                <a:latin typeface="Microsoft Sans Serif"/>
                <a:cs typeface="Microsoft Sans Serif"/>
              </a:rPr>
              <a:t>prejudice</a:t>
            </a:r>
            <a:r>
              <a:rPr sz="2000" spc="34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to</a:t>
            </a:r>
            <a:r>
              <a:rPr sz="2000" spc="4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provisions</a:t>
            </a:r>
            <a:r>
              <a:rPr sz="2000" spc="434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contained</a:t>
            </a:r>
            <a:r>
              <a:rPr sz="2000" spc="38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in</a:t>
            </a:r>
            <a:r>
              <a:rPr sz="2000" spc="38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any</a:t>
            </a:r>
            <a:r>
              <a:rPr sz="2000" spc="38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other</a:t>
            </a:r>
            <a:r>
              <a:rPr sz="2000" spc="40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law</a:t>
            </a:r>
            <a:r>
              <a:rPr sz="2000" spc="37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for</a:t>
            </a:r>
            <a:r>
              <a:rPr sz="2000" spc="39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the</a:t>
            </a:r>
            <a:r>
              <a:rPr sz="2000" spc="3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time</a:t>
            </a:r>
            <a:r>
              <a:rPr sz="2000" spc="4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being</a:t>
            </a:r>
            <a:r>
              <a:rPr sz="2000" spc="38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in</a:t>
            </a:r>
            <a:r>
              <a:rPr sz="2000" spc="34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force,</a:t>
            </a:r>
            <a:r>
              <a:rPr sz="2000" spc="400" dirty="0">
                <a:latin typeface="Microsoft Sans Serif"/>
                <a:cs typeface="Microsoft Sans Serif"/>
              </a:rPr>
              <a:t> </a:t>
            </a:r>
            <a:r>
              <a:rPr sz="2000" spc="-25" dirty="0">
                <a:latin typeface="Microsoft Sans Serif"/>
                <a:cs typeface="Microsoft Sans Serif"/>
              </a:rPr>
              <a:t>the </a:t>
            </a:r>
            <a:r>
              <a:rPr sz="2000" dirty="0">
                <a:latin typeface="Microsoft Sans Serif"/>
                <a:cs typeface="Microsoft Sans Serif"/>
              </a:rPr>
              <a:t>person</a:t>
            </a:r>
            <a:r>
              <a:rPr sz="2000" spc="8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aggrieved</a:t>
            </a:r>
            <a:r>
              <a:rPr sz="2000" spc="4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may</a:t>
            </a:r>
            <a:r>
              <a:rPr sz="2000" spc="9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prefer</a:t>
            </a:r>
            <a:r>
              <a:rPr sz="2000" spc="9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an</a:t>
            </a:r>
            <a:r>
              <a:rPr sz="2000" spc="7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appeal</a:t>
            </a:r>
            <a:r>
              <a:rPr sz="2000" spc="7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in</a:t>
            </a:r>
            <a:r>
              <a:rPr sz="2000" spc="1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such</a:t>
            </a:r>
            <a:r>
              <a:rPr sz="2000" spc="7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manner</a:t>
            </a:r>
            <a:r>
              <a:rPr sz="2000" spc="9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as</a:t>
            </a:r>
            <a:r>
              <a:rPr sz="2000" spc="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may</a:t>
            </a:r>
            <a:r>
              <a:rPr sz="2000" spc="8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be</a:t>
            </a:r>
            <a:r>
              <a:rPr sz="2000" spc="7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prescribed</a:t>
            </a:r>
            <a:r>
              <a:rPr sz="2000" spc="8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as</a:t>
            </a:r>
            <a:r>
              <a:rPr sz="2000" spc="80" dirty="0">
                <a:latin typeface="Microsoft Sans Serif"/>
                <a:cs typeface="Microsoft Sans Serif"/>
              </a:rPr>
              <a:t> </a:t>
            </a:r>
            <a:r>
              <a:rPr sz="2000" spc="-25" dirty="0">
                <a:latin typeface="Microsoft Sans Serif"/>
                <a:cs typeface="Microsoft Sans Serif"/>
              </a:rPr>
              <a:t>per </a:t>
            </a:r>
            <a:r>
              <a:rPr sz="2000" dirty="0">
                <a:latin typeface="Microsoft Sans Serif"/>
                <a:cs typeface="Microsoft Sans Serif"/>
              </a:rPr>
              <a:t>Section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18(1)</a:t>
            </a:r>
            <a:r>
              <a:rPr sz="2000" spc="-5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and Section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18(2)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of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the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POSH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act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of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2013.</a:t>
            </a:r>
            <a:endParaRPr sz="20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buFont typeface="Microsoft Sans Serif"/>
              <a:buChar char="•"/>
            </a:pPr>
            <a:endParaRPr sz="20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75"/>
              </a:spcBef>
              <a:buFont typeface="Microsoft Sans Serif"/>
              <a:buChar char="•"/>
            </a:pPr>
            <a:endParaRPr sz="200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Char char="•"/>
              <a:tabLst>
                <a:tab pos="355600" algn="l"/>
              </a:tabLst>
            </a:pPr>
            <a:r>
              <a:rPr sz="2000" dirty="0">
                <a:latin typeface="Microsoft Sans Serif"/>
                <a:cs typeface="Microsoft Sans Serif"/>
              </a:rPr>
              <a:t>The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appeal</a:t>
            </a:r>
            <a:r>
              <a:rPr sz="2000" spc="-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shall</a:t>
            </a:r>
            <a:r>
              <a:rPr sz="2000" spc="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be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preferred</a:t>
            </a:r>
            <a:r>
              <a:rPr sz="2000" spc="-7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within</a:t>
            </a:r>
            <a:r>
              <a:rPr sz="2000" spc="-4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period</a:t>
            </a:r>
            <a:r>
              <a:rPr sz="2000" spc="-4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of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ninety</a:t>
            </a:r>
            <a:r>
              <a:rPr sz="2000" spc="-7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days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of</a:t>
            </a:r>
            <a:r>
              <a:rPr sz="2000" spc="-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the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recommendations.</a:t>
            </a:r>
            <a:endParaRPr sz="200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88068" y="201168"/>
            <a:ext cx="740664" cy="101498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86408" y="2707004"/>
            <a:ext cx="8430260" cy="3327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00" dirty="0">
                <a:solidFill>
                  <a:srgbClr val="0000FF"/>
                </a:solidFill>
              </a:rPr>
              <a:t>Let</a:t>
            </a:r>
            <a:r>
              <a:rPr sz="2000" spc="55" dirty="0">
                <a:solidFill>
                  <a:srgbClr val="0000FF"/>
                </a:solidFill>
              </a:rPr>
              <a:t> </a:t>
            </a:r>
            <a:r>
              <a:rPr sz="2000" dirty="0">
                <a:solidFill>
                  <a:srgbClr val="0000FF"/>
                </a:solidFill>
              </a:rPr>
              <a:t>us</a:t>
            </a:r>
            <a:r>
              <a:rPr sz="2000" spc="80" dirty="0">
                <a:solidFill>
                  <a:srgbClr val="0000FF"/>
                </a:solidFill>
              </a:rPr>
              <a:t> </a:t>
            </a:r>
            <a:r>
              <a:rPr sz="2000" dirty="0">
                <a:solidFill>
                  <a:srgbClr val="0000FF"/>
                </a:solidFill>
              </a:rPr>
              <a:t>strive</a:t>
            </a:r>
            <a:r>
              <a:rPr sz="2000" spc="-25" dirty="0">
                <a:solidFill>
                  <a:srgbClr val="0000FF"/>
                </a:solidFill>
              </a:rPr>
              <a:t> </a:t>
            </a:r>
            <a:r>
              <a:rPr sz="2000" dirty="0">
                <a:solidFill>
                  <a:srgbClr val="0000FF"/>
                </a:solidFill>
              </a:rPr>
              <a:t>to</a:t>
            </a:r>
            <a:r>
              <a:rPr sz="2000" spc="75" dirty="0">
                <a:solidFill>
                  <a:srgbClr val="0000FF"/>
                </a:solidFill>
              </a:rPr>
              <a:t> </a:t>
            </a:r>
            <a:r>
              <a:rPr sz="2000" dirty="0">
                <a:solidFill>
                  <a:srgbClr val="0000FF"/>
                </a:solidFill>
              </a:rPr>
              <a:t>make</a:t>
            </a:r>
            <a:r>
              <a:rPr sz="2000" spc="30" dirty="0">
                <a:solidFill>
                  <a:srgbClr val="0000FF"/>
                </a:solidFill>
              </a:rPr>
              <a:t> </a:t>
            </a:r>
            <a:r>
              <a:rPr sz="2000" dirty="0">
                <a:solidFill>
                  <a:srgbClr val="0000FF"/>
                </a:solidFill>
              </a:rPr>
              <a:t>IIT</a:t>
            </a:r>
            <a:r>
              <a:rPr sz="2000" spc="105" dirty="0">
                <a:solidFill>
                  <a:srgbClr val="0000FF"/>
                </a:solidFill>
              </a:rPr>
              <a:t> </a:t>
            </a:r>
            <a:r>
              <a:rPr sz="2000" dirty="0">
                <a:solidFill>
                  <a:srgbClr val="0000FF"/>
                </a:solidFill>
              </a:rPr>
              <a:t>Madras</a:t>
            </a:r>
            <a:r>
              <a:rPr sz="2000" spc="10" dirty="0">
                <a:solidFill>
                  <a:srgbClr val="0000FF"/>
                </a:solidFill>
              </a:rPr>
              <a:t> </a:t>
            </a:r>
            <a:r>
              <a:rPr sz="2000" dirty="0">
                <a:solidFill>
                  <a:srgbClr val="0000FF"/>
                </a:solidFill>
              </a:rPr>
              <a:t>a</a:t>
            </a:r>
            <a:r>
              <a:rPr sz="2000" spc="75" dirty="0">
                <a:solidFill>
                  <a:srgbClr val="0000FF"/>
                </a:solidFill>
              </a:rPr>
              <a:t> </a:t>
            </a:r>
            <a:r>
              <a:rPr sz="2000" dirty="0">
                <a:solidFill>
                  <a:srgbClr val="0000FF"/>
                </a:solidFill>
              </a:rPr>
              <a:t>safe</a:t>
            </a:r>
            <a:r>
              <a:rPr sz="2000" spc="70" dirty="0">
                <a:solidFill>
                  <a:srgbClr val="0000FF"/>
                </a:solidFill>
              </a:rPr>
              <a:t> </a:t>
            </a:r>
            <a:r>
              <a:rPr sz="2000" dirty="0">
                <a:solidFill>
                  <a:srgbClr val="0000FF"/>
                </a:solidFill>
              </a:rPr>
              <a:t>place</a:t>
            </a:r>
            <a:r>
              <a:rPr sz="2000" spc="110" dirty="0">
                <a:solidFill>
                  <a:srgbClr val="0000FF"/>
                </a:solidFill>
              </a:rPr>
              <a:t> </a:t>
            </a:r>
            <a:r>
              <a:rPr sz="2000" dirty="0">
                <a:solidFill>
                  <a:srgbClr val="0000FF"/>
                </a:solidFill>
              </a:rPr>
              <a:t>with</a:t>
            </a:r>
            <a:r>
              <a:rPr sz="2000" spc="80" dirty="0">
                <a:solidFill>
                  <a:srgbClr val="0000FF"/>
                </a:solidFill>
              </a:rPr>
              <a:t> </a:t>
            </a:r>
            <a:r>
              <a:rPr sz="2000" dirty="0">
                <a:solidFill>
                  <a:srgbClr val="0000FF"/>
                </a:solidFill>
              </a:rPr>
              <a:t>equal</a:t>
            </a:r>
            <a:r>
              <a:rPr sz="2000" spc="100" dirty="0">
                <a:solidFill>
                  <a:srgbClr val="0000FF"/>
                </a:solidFill>
              </a:rPr>
              <a:t> </a:t>
            </a:r>
            <a:r>
              <a:rPr sz="2000" dirty="0">
                <a:solidFill>
                  <a:srgbClr val="0000FF"/>
                </a:solidFill>
              </a:rPr>
              <a:t>opportunity</a:t>
            </a:r>
            <a:r>
              <a:rPr sz="2000" spc="15" dirty="0">
                <a:solidFill>
                  <a:srgbClr val="0000FF"/>
                </a:solidFill>
              </a:rPr>
              <a:t> </a:t>
            </a:r>
            <a:r>
              <a:rPr sz="2000" dirty="0">
                <a:solidFill>
                  <a:srgbClr val="0000FF"/>
                </a:solidFill>
              </a:rPr>
              <a:t>for</a:t>
            </a:r>
            <a:r>
              <a:rPr sz="2000" spc="15" dirty="0">
                <a:solidFill>
                  <a:srgbClr val="0000FF"/>
                </a:solidFill>
              </a:rPr>
              <a:t> </a:t>
            </a:r>
            <a:r>
              <a:rPr sz="2000" spc="-25" dirty="0">
                <a:solidFill>
                  <a:srgbClr val="0000FF"/>
                </a:solidFill>
              </a:rPr>
              <a:t>all</a:t>
            </a:r>
            <a:endParaRPr sz="2000"/>
          </a:p>
        </p:txBody>
      </p:sp>
      <p:sp>
        <p:nvSpPr>
          <p:cNvPr id="3" name="object 3"/>
          <p:cNvSpPr txBox="1"/>
          <p:nvPr/>
        </p:nvSpPr>
        <p:spPr>
          <a:xfrm>
            <a:off x="3016490" y="4340759"/>
            <a:ext cx="4570095" cy="196977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831215">
              <a:lnSpc>
                <a:spcPct val="100000"/>
              </a:lnSpc>
              <a:spcBef>
                <a:spcPts val="114"/>
              </a:spcBef>
            </a:pPr>
            <a:r>
              <a:rPr lang="en-US" sz="2000" b="1" dirty="0">
                <a:solidFill>
                  <a:srgbClr val="0000FF"/>
                </a:solidFill>
                <a:latin typeface="Arial"/>
                <a:cs typeface="Arial"/>
              </a:rPr>
              <a:t>           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Thank</a:t>
            </a:r>
            <a:r>
              <a:rPr sz="2000" b="1" spc="1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0000FF"/>
                </a:solidFill>
                <a:latin typeface="Arial"/>
                <a:cs typeface="Arial"/>
              </a:rPr>
              <a:t>you!</a:t>
            </a:r>
            <a:endParaRPr sz="2000" dirty="0">
              <a:latin typeface="Arial"/>
              <a:cs typeface="Arial"/>
            </a:endParaRPr>
          </a:p>
          <a:p>
            <a:pPr marL="12700" marR="5080" indent="539750">
              <a:lnSpc>
                <a:spcPts val="6480"/>
              </a:lnSpc>
              <a:spcBef>
                <a:spcPts val="480"/>
              </a:spcBef>
            </a:pPr>
            <a:r>
              <a:rPr sz="2700" u="sng" spc="-10" dirty="0">
                <a:solidFill>
                  <a:srgbClr val="0096A7"/>
                </a:solidFill>
                <a:uFill>
                  <a:solidFill>
                    <a:srgbClr val="0096A7"/>
                  </a:solidFill>
                </a:uFill>
                <a:latin typeface="Microsoft Sans Serif"/>
                <a:cs typeface="Microsoft Sans Serif"/>
                <a:hlinkClick r:id="rId2"/>
              </a:rPr>
              <a:t>ccash@zmail.iitm.ac.in</a:t>
            </a:r>
            <a:r>
              <a:rPr sz="2700" spc="-10" dirty="0">
                <a:solidFill>
                  <a:srgbClr val="0096A7"/>
                </a:solidFill>
                <a:latin typeface="Microsoft Sans Serif"/>
                <a:cs typeface="Microsoft Sans Serif"/>
              </a:rPr>
              <a:t> </a:t>
            </a:r>
            <a:r>
              <a:rPr lang="en-US" sz="2700" u="heavy" dirty="0">
                <a:solidFill>
                  <a:srgbClr val="0096A7"/>
                </a:solidFill>
                <a:uFill>
                  <a:solidFill>
                    <a:srgbClr val="0096A7"/>
                  </a:solidFill>
                </a:uFill>
                <a:latin typeface="Microsoft Sans Serif"/>
                <a:cs typeface="Microsoft Sans Serif"/>
              </a:rPr>
              <a:t>94985</a:t>
            </a:r>
            <a:r>
              <a:rPr lang="en-US" sz="2700" u="heavy" spc="-90" dirty="0">
                <a:solidFill>
                  <a:srgbClr val="0096A7"/>
                </a:solidFill>
                <a:uFill>
                  <a:solidFill>
                    <a:srgbClr val="0096A7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lang="en-US" sz="2700" u="heavy" dirty="0">
                <a:solidFill>
                  <a:srgbClr val="0096A7"/>
                </a:solidFill>
                <a:uFill>
                  <a:solidFill>
                    <a:srgbClr val="0096A7"/>
                  </a:solidFill>
                </a:uFill>
                <a:latin typeface="Microsoft Sans Serif"/>
                <a:cs typeface="Microsoft Sans Serif"/>
              </a:rPr>
              <a:t>99700</a:t>
            </a:r>
            <a:r>
              <a:rPr lang="en-US" sz="2700" u="heavy" spc="-55" dirty="0">
                <a:solidFill>
                  <a:srgbClr val="0096A7"/>
                </a:solidFill>
                <a:uFill>
                  <a:solidFill>
                    <a:srgbClr val="0096A7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lang="en-US" sz="2700" u="heavy" dirty="0">
                <a:solidFill>
                  <a:srgbClr val="0096A7"/>
                </a:solidFill>
                <a:uFill>
                  <a:solidFill>
                    <a:srgbClr val="0096A7"/>
                  </a:solidFill>
                </a:uFill>
                <a:latin typeface="Microsoft Sans Serif"/>
                <a:cs typeface="Microsoft Sans Serif"/>
              </a:rPr>
              <a:t>/</a:t>
            </a:r>
            <a:r>
              <a:rPr lang="en-US" sz="2700" u="heavy" spc="20" dirty="0">
                <a:solidFill>
                  <a:srgbClr val="0096A7"/>
                </a:solidFill>
                <a:uFill>
                  <a:solidFill>
                    <a:srgbClr val="0096A7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lang="en-US" sz="2700" u="heavy" dirty="0">
                <a:solidFill>
                  <a:srgbClr val="0096A7"/>
                </a:solidFill>
                <a:uFill>
                  <a:solidFill>
                    <a:srgbClr val="0096A7"/>
                  </a:solidFill>
                </a:uFill>
                <a:latin typeface="Microsoft Sans Serif"/>
                <a:cs typeface="Microsoft Sans Serif"/>
              </a:rPr>
              <a:t>044</a:t>
            </a:r>
            <a:r>
              <a:rPr lang="en-US" sz="2700" u="heavy" spc="-15" dirty="0">
                <a:solidFill>
                  <a:srgbClr val="0096A7"/>
                </a:solidFill>
                <a:uFill>
                  <a:solidFill>
                    <a:srgbClr val="0096A7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lang="en-US" sz="2700" u="heavy" dirty="0">
                <a:solidFill>
                  <a:srgbClr val="0096A7"/>
                </a:solidFill>
                <a:uFill>
                  <a:solidFill>
                    <a:srgbClr val="0096A7"/>
                  </a:solidFill>
                </a:uFill>
                <a:latin typeface="Microsoft Sans Serif"/>
                <a:cs typeface="Microsoft Sans Serif"/>
              </a:rPr>
              <a:t>2257</a:t>
            </a:r>
            <a:r>
              <a:rPr lang="en-US" sz="2700" u="heavy" spc="-50" dirty="0">
                <a:solidFill>
                  <a:srgbClr val="0096A7"/>
                </a:solidFill>
                <a:uFill>
                  <a:solidFill>
                    <a:srgbClr val="0096A7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lang="en-US" sz="2700" u="heavy" spc="-20" dirty="0">
                <a:solidFill>
                  <a:srgbClr val="0096A7"/>
                </a:solidFill>
                <a:uFill>
                  <a:solidFill>
                    <a:srgbClr val="0096A7"/>
                  </a:solidFill>
                </a:uFill>
                <a:latin typeface="Microsoft Sans Serif"/>
                <a:cs typeface="Microsoft Sans Serif"/>
              </a:rPr>
              <a:t>8345</a:t>
            </a:r>
            <a:endParaRPr lang="en-US" sz="2700" dirty="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03375" y="3471494"/>
            <a:ext cx="7450455" cy="437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dirty="0">
                <a:solidFill>
                  <a:srgbClr val="C00000"/>
                </a:solidFill>
                <a:latin typeface="Microsoft Sans Serif"/>
                <a:cs typeface="Microsoft Sans Serif"/>
              </a:rPr>
              <a:t>IIT</a:t>
            </a:r>
            <a:r>
              <a:rPr sz="2700" spc="3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2700" dirty="0">
                <a:solidFill>
                  <a:srgbClr val="C00000"/>
                </a:solidFill>
                <a:latin typeface="Microsoft Sans Serif"/>
                <a:cs typeface="Microsoft Sans Serif"/>
              </a:rPr>
              <a:t>Madras</a:t>
            </a:r>
            <a:r>
              <a:rPr sz="2700" spc="9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2700" dirty="0">
                <a:solidFill>
                  <a:srgbClr val="C00000"/>
                </a:solidFill>
                <a:latin typeface="Microsoft Sans Serif"/>
                <a:cs typeface="Microsoft Sans Serif"/>
              </a:rPr>
              <a:t>has</a:t>
            </a:r>
            <a:r>
              <a:rPr sz="2700" spc="5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2700" dirty="0">
                <a:solidFill>
                  <a:srgbClr val="C00000"/>
                </a:solidFill>
                <a:latin typeface="Microsoft Sans Serif"/>
                <a:cs typeface="Microsoft Sans Serif"/>
              </a:rPr>
              <a:t>ZERO</a:t>
            </a:r>
            <a:r>
              <a:rPr sz="2700" spc="5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2700" dirty="0">
                <a:solidFill>
                  <a:srgbClr val="C00000"/>
                </a:solidFill>
                <a:latin typeface="Microsoft Sans Serif"/>
                <a:cs typeface="Microsoft Sans Serif"/>
              </a:rPr>
              <a:t>Tolerance</a:t>
            </a:r>
            <a:r>
              <a:rPr sz="2700" spc="5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2700" dirty="0">
                <a:solidFill>
                  <a:srgbClr val="C00000"/>
                </a:solidFill>
                <a:latin typeface="Microsoft Sans Serif"/>
                <a:cs typeface="Microsoft Sans Serif"/>
              </a:rPr>
              <a:t>for</a:t>
            </a:r>
            <a:r>
              <a:rPr sz="2700" spc="3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27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Harassment</a:t>
            </a:r>
            <a:endParaRPr sz="27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52322" y="6814210"/>
            <a:ext cx="9097645" cy="2559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00" dirty="0">
                <a:latin typeface="Microsoft Sans Serif"/>
                <a:cs typeface="Microsoft Sans Serif"/>
              </a:rPr>
              <a:t>Sexual</a:t>
            </a:r>
            <a:r>
              <a:rPr sz="1500" spc="-50" dirty="0">
                <a:latin typeface="Microsoft Sans Serif"/>
                <a:cs typeface="Microsoft Sans Serif"/>
              </a:rPr>
              <a:t> </a:t>
            </a:r>
            <a:r>
              <a:rPr sz="1500" spc="-10" dirty="0">
                <a:latin typeface="Microsoft Sans Serif"/>
                <a:cs typeface="Microsoft Sans Serif"/>
              </a:rPr>
              <a:t>Harassment</a:t>
            </a:r>
            <a:r>
              <a:rPr sz="1500" spc="-60" dirty="0">
                <a:latin typeface="Microsoft Sans Serif"/>
                <a:cs typeface="Microsoft Sans Serif"/>
              </a:rPr>
              <a:t> </a:t>
            </a:r>
            <a:r>
              <a:rPr sz="1500" dirty="0">
                <a:latin typeface="Microsoft Sans Serif"/>
                <a:cs typeface="Microsoft Sans Serif"/>
              </a:rPr>
              <a:t>of</a:t>
            </a:r>
            <a:r>
              <a:rPr sz="1500" spc="-30" dirty="0">
                <a:latin typeface="Microsoft Sans Serif"/>
                <a:cs typeface="Microsoft Sans Serif"/>
              </a:rPr>
              <a:t> </a:t>
            </a:r>
            <a:r>
              <a:rPr sz="1500" dirty="0">
                <a:latin typeface="Microsoft Sans Serif"/>
                <a:cs typeface="Microsoft Sans Serif"/>
              </a:rPr>
              <a:t>Women</a:t>
            </a:r>
            <a:r>
              <a:rPr sz="1500" spc="-120" dirty="0">
                <a:latin typeface="Microsoft Sans Serif"/>
                <a:cs typeface="Microsoft Sans Serif"/>
              </a:rPr>
              <a:t> </a:t>
            </a:r>
            <a:r>
              <a:rPr sz="1500" dirty="0">
                <a:latin typeface="Microsoft Sans Serif"/>
                <a:cs typeface="Microsoft Sans Serif"/>
              </a:rPr>
              <a:t>at</a:t>
            </a:r>
            <a:r>
              <a:rPr sz="1500" spc="5" dirty="0">
                <a:latin typeface="Microsoft Sans Serif"/>
                <a:cs typeface="Microsoft Sans Serif"/>
              </a:rPr>
              <a:t> </a:t>
            </a:r>
            <a:r>
              <a:rPr sz="1500" spc="-10" dirty="0">
                <a:latin typeface="Microsoft Sans Serif"/>
                <a:cs typeface="Microsoft Sans Serif"/>
              </a:rPr>
              <a:t>Workplace</a:t>
            </a:r>
            <a:r>
              <a:rPr sz="1500" spc="-120" dirty="0">
                <a:latin typeface="Microsoft Sans Serif"/>
                <a:cs typeface="Microsoft Sans Serif"/>
              </a:rPr>
              <a:t> </a:t>
            </a:r>
            <a:r>
              <a:rPr sz="1500" spc="-10" dirty="0">
                <a:latin typeface="Microsoft Sans Serif"/>
                <a:cs typeface="Microsoft Sans Serif"/>
              </a:rPr>
              <a:t>(Prevention,</a:t>
            </a:r>
            <a:r>
              <a:rPr sz="1500" spc="-135" dirty="0">
                <a:latin typeface="Microsoft Sans Serif"/>
                <a:cs typeface="Microsoft Sans Serif"/>
              </a:rPr>
              <a:t> </a:t>
            </a:r>
            <a:r>
              <a:rPr sz="1500" dirty="0">
                <a:latin typeface="Microsoft Sans Serif"/>
                <a:cs typeface="Microsoft Sans Serif"/>
              </a:rPr>
              <a:t>Prohibition</a:t>
            </a:r>
            <a:r>
              <a:rPr sz="1500" spc="-85" dirty="0">
                <a:latin typeface="Microsoft Sans Serif"/>
                <a:cs typeface="Microsoft Sans Serif"/>
              </a:rPr>
              <a:t> </a:t>
            </a:r>
            <a:r>
              <a:rPr sz="1500" dirty="0">
                <a:latin typeface="Microsoft Sans Serif"/>
                <a:cs typeface="Microsoft Sans Serif"/>
              </a:rPr>
              <a:t>and</a:t>
            </a:r>
            <a:r>
              <a:rPr sz="1500" spc="-15" dirty="0">
                <a:latin typeface="Microsoft Sans Serif"/>
                <a:cs typeface="Microsoft Sans Serif"/>
              </a:rPr>
              <a:t> </a:t>
            </a:r>
            <a:r>
              <a:rPr sz="1500" spc="-10" dirty="0">
                <a:latin typeface="Microsoft Sans Serif"/>
                <a:cs typeface="Microsoft Sans Serif"/>
              </a:rPr>
              <a:t>Redressal)</a:t>
            </a:r>
            <a:r>
              <a:rPr sz="1500" spc="-35" dirty="0">
                <a:latin typeface="Microsoft Sans Serif"/>
                <a:cs typeface="Microsoft Sans Serif"/>
              </a:rPr>
              <a:t> </a:t>
            </a:r>
            <a:r>
              <a:rPr sz="1500" dirty="0">
                <a:latin typeface="Microsoft Sans Serif"/>
                <a:cs typeface="Microsoft Sans Serif"/>
              </a:rPr>
              <a:t>Act,</a:t>
            </a:r>
            <a:r>
              <a:rPr sz="1500" spc="-60" dirty="0">
                <a:latin typeface="Microsoft Sans Serif"/>
                <a:cs typeface="Microsoft Sans Serif"/>
              </a:rPr>
              <a:t> </a:t>
            </a:r>
            <a:r>
              <a:rPr sz="1500" dirty="0">
                <a:latin typeface="Microsoft Sans Serif"/>
                <a:cs typeface="Microsoft Sans Serif"/>
              </a:rPr>
              <a:t>2013,</a:t>
            </a:r>
            <a:r>
              <a:rPr sz="1500" spc="10" dirty="0">
                <a:latin typeface="Microsoft Sans Serif"/>
                <a:cs typeface="Microsoft Sans Serif"/>
              </a:rPr>
              <a:t> </a:t>
            </a:r>
            <a:r>
              <a:rPr sz="1500" dirty="0">
                <a:latin typeface="Microsoft Sans Serif"/>
                <a:cs typeface="Microsoft Sans Serif"/>
              </a:rPr>
              <a:t>Govt</a:t>
            </a:r>
            <a:r>
              <a:rPr sz="1500" spc="-140" dirty="0">
                <a:latin typeface="Microsoft Sans Serif"/>
                <a:cs typeface="Microsoft Sans Serif"/>
              </a:rPr>
              <a:t> </a:t>
            </a:r>
            <a:r>
              <a:rPr sz="1500" dirty="0">
                <a:latin typeface="Microsoft Sans Serif"/>
                <a:cs typeface="Microsoft Sans Serif"/>
              </a:rPr>
              <a:t>of</a:t>
            </a:r>
            <a:r>
              <a:rPr sz="1500" spc="5" dirty="0">
                <a:latin typeface="Microsoft Sans Serif"/>
                <a:cs typeface="Microsoft Sans Serif"/>
              </a:rPr>
              <a:t> </a:t>
            </a:r>
            <a:r>
              <a:rPr sz="1500" spc="-10" dirty="0">
                <a:latin typeface="Microsoft Sans Serif"/>
                <a:cs typeface="Microsoft Sans Serif"/>
              </a:rPr>
              <a:t>India</a:t>
            </a:r>
            <a:endParaRPr sz="1500">
              <a:latin typeface="Microsoft Sans Serif"/>
              <a:cs typeface="Microsoft Sans Serif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624059" y="201168"/>
            <a:ext cx="740664" cy="101498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6878" y="214884"/>
            <a:ext cx="10412730" cy="6624955"/>
            <a:chOff x="166878" y="214884"/>
            <a:chExt cx="10412730" cy="66249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53895" y="850392"/>
              <a:ext cx="8170164" cy="585673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452110" y="3915879"/>
              <a:ext cx="2158365" cy="247015"/>
            </a:xfrm>
            <a:custGeom>
              <a:avLst/>
              <a:gdLst/>
              <a:ahLst/>
              <a:cxnLst/>
              <a:rect l="l" t="t" r="r" b="b"/>
              <a:pathLst>
                <a:path w="2158365" h="247014">
                  <a:moveTo>
                    <a:pt x="0" y="246418"/>
                  </a:moveTo>
                  <a:lnTo>
                    <a:pt x="2157984" y="246418"/>
                  </a:lnTo>
                  <a:lnTo>
                    <a:pt x="2157984" y="0"/>
                  </a:lnTo>
                  <a:lnTo>
                    <a:pt x="0" y="0"/>
                  </a:lnTo>
                  <a:lnTo>
                    <a:pt x="0" y="246418"/>
                  </a:lnTo>
                  <a:close/>
                </a:path>
              </a:pathLst>
            </a:custGeom>
            <a:ln w="22860">
              <a:solidFill>
                <a:srgbClr val="D500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29867" y="717804"/>
              <a:ext cx="8613648" cy="612190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843516" y="214884"/>
              <a:ext cx="736092" cy="101498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23011" rIns="0" bIns="0" rtlCol="0">
            <a:spAutoFit/>
          </a:bodyPr>
          <a:lstStyle/>
          <a:p>
            <a:pPr marL="2233295">
              <a:lnSpc>
                <a:spcPct val="100000"/>
              </a:lnSpc>
              <a:spcBef>
                <a:spcPts val="100"/>
              </a:spcBef>
            </a:pPr>
            <a:r>
              <a:rPr dirty="0"/>
              <a:t>CCASH</a:t>
            </a:r>
            <a:r>
              <a:rPr spc="-45" dirty="0"/>
              <a:t> </a:t>
            </a:r>
            <a:r>
              <a:rPr dirty="0"/>
              <a:t>-</a:t>
            </a:r>
            <a:r>
              <a:rPr spc="-10" dirty="0"/>
              <a:t> Objective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1451" y="2162007"/>
            <a:ext cx="9859645" cy="18192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5910" marR="633730" indent="-283845">
              <a:lnSpc>
                <a:spcPct val="117100"/>
              </a:lnSpc>
              <a:spcBef>
                <a:spcPts val="95"/>
              </a:spcBef>
              <a:buClr>
                <a:srgbClr val="585858"/>
              </a:buClr>
              <a:buSzPct val="75000"/>
              <a:buChar char="●"/>
              <a:tabLst>
                <a:tab pos="295910" algn="l"/>
                <a:tab pos="725805" algn="l"/>
                <a:tab pos="1782445" algn="l"/>
                <a:tab pos="2336165" algn="l"/>
                <a:tab pos="3808729" algn="l"/>
                <a:tab pos="4613910" algn="l"/>
                <a:tab pos="5565140" algn="l"/>
                <a:tab pos="6100445" algn="l"/>
                <a:tab pos="6699884" algn="l"/>
                <a:tab pos="7037705" algn="l"/>
              </a:tabLst>
            </a:pPr>
            <a:r>
              <a:rPr sz="2000" spc="-25" dirty="0">
                <a:latin typeface="Microsoft Sans Serif"/>
                <a:cs typeface="Microsoft Sans Serif"/>
              </a:rPr>
              <a:t>To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50" dirty="0">
                <a:latin typeface="Microsoft Sans Serif"/>
                <a:cs typeface="Microsoft Sans Serif"/>
              </a:rPr>
              <a:t>enquire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25" dirty="0">
                <a:latin typeface="Microsoft Sans Serif"/>
                <a:cs typeface="Microsoft Sans Serif"/>
              </a:rPr>
              <a:t>and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10" dirty="0">
                <a:latin typeface="Microsoft Sans Serif"/>
                <a:cs typeface="Microsoft Sans Serif"/>
              </a:rPr>
              <a:t>recommend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10" dirty="0">
                <a:latin typeface="Microsoft Sans Serif"/>
                <a:cs typeface="Microsoft Sans Serif"/>
              </a:rPr>
              <a:t>action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10" dirty="0">
                <a:latin typeface="Microsoft Sans Serif"/>
                <a:cs typeface="Microsoft Sans Serif"/>
              </a:rPr>
              <a:t>against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25" dirty="0">
                <a:latin typeface="Microsoft Sans Serif"/>
                <a:cs typeface="Microsoft Sans Serif"/>
              </a:rPr>
              <a:t>any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20" dirty="0">
                <a:latin typeface="Microsoft Sans Serif"/>
                <a:cs typeface="Microsoft Sans Serif"/>
              </a:rPr>
              <a:t>kind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25" dirty="0">
                <a:latin typeface="Microsoft Sans Serif"/>
                <a:cs typeface="Microsoft Sans Serif"/>
              </a:rPr>
              <a:t>of</a:t>
            </a:r>
            <a:r>
              <a:rPr sz="2000" dirty="0">
                <a:latin typeface="Microsoft Sans Serif"/>
                <a:cs typeface="Microsoft Sans Serif"/>
              </a:rPr>
              <a:t>	sexual</a:t>
            </a:r>
            <a:r>
              <a:rPr sz="2000" spc="41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harassment </a:t>
            </a:r>
            <a:r>
              <a:rPr sz="2000" dirty="0">
                <a:latin typeface="Microsoft Sans Serif"/>
                <a:cs typeface="Microsoft Sans Serif"/>
              </a:rPr>
              <a:t>against women</a:t>
            </a:r>
            <a:r>
              <a:rPr sz="2000" spc="8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on</a:t>
            </a:r>
            <a:r>
              <a:rPr sz="2000" spc="8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campus</a:t>
            </a:r>
            <a:endParaRPr sz="20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030"/>
              </a:spcBef>
              <a:buClr>
                <a:srgbClr val="585858"/>
              </a:buClr>
              <a:buFont typeface="Microsoft Sans Serif"/>
              <a:buChar char="●"/>
            </a:pPr>
            <a:endParaRPr sz="2000">
              <a:latin typeface="Microsoft Sans Serif"/>
              <a:cs typeface="Microsoft Sans Serif"/>
            </a:endParaRPr>
          </a:p>
          <a:p>
            <a:pPr marL="295910" indent="-283210">
              <a:lnSpc>
                <a:spcPct val="100000"/>
              </a:lnSpc>
              <a:buClr>
                <a:srgbClr val="585858"/>
              </a:buClr>
              <a:buSzPct val="75000"/>
              <a:buChar char="●"/>
              <a:tabLst>
                <a:tab pos="295910" algn="l"/>
                <a:tab pos="789940" algn="l"/>
                <a:tab pos="1764030" algn="l"/>
                <a:tab pos="3296285" algn="l"/>
                <a:tab pos="4325620" algn="l"/>
                <a:tab pos="5482590" algn="l"/>
                <a:tab pos="7010400" algn="l"/>
                <a:tab pos="7902575" algn="l"/>
                <a:tab pos="9398635" algn="l"/>
              </a:tabLst>
            </a:pPr>
            <a:r>
              <a:rPr sz="2000" spc="-25" dirty="0">
                <a:latin typeface="Microsoft Sans Serif"/>
                <a:cs typeface="Microsoft Sans Serif"/>
              </a:rPr>
              <a:t>To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55" dirty="0">
                <a:latin typeface="Microsoft Sans Serif"/>
                <a:cs typeface="Microsoft Sans Serif"/>
              </a:rPr>
              <a:t>create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55" dirty="0">
                <a:latin typeface="Microsoft Sans Serif"/>
                <a:cs typeface="Microsoft Sans Serif"/>
              </a:rPr>
              <a:t>awareness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45" dirty="0">
                <a:latin typeface="Microsoft Sans Serif"/>
                <a:cs typeface="Microsoft Sans Serif"/>
              </a:rPr>
              <a:t>among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55" dirty="0">
                <a:latin typeface="Microsoft Sans Serif"/>
                <a:cs typeface="Microsoft Sans Serif"/>
              </a:rPr>
              <a:t>campus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60" dirty="0">
                <a:latin typeface="Microsoft Sans Serif"/>
                <a:cs typeface="Microsoft Sans Serif"/>
              </a:rPr>
              <a:t>community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50" dirty="0">
                <a:latin typeface="Microsoft Sans Serif"/>
                <a:cs typeface="Microsoft Sans Serif"/>
              </a:rPr>
              <a:t>about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60" dirty="0">
                <a:latin typeface="Microsoft Sans Serif"/>
                <a:cs typeface="Microsoft Sans Serif"/>
              </a:rPr>
              <a:t>prevention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25" dirty="0">
                <a:latin typeface="Microsoft Sans Serif"/>
                <a:cs typeface="Microsoft Sans Serif"/>
              </a:rPr>
              <a:t>and</a:t>
            </a:r>
            <a:endParaRPr sz="2000">
              <a:latin typeface="Microsoft Sans Serif"/>
              <a:cs typeface="Microsoft Sans Serif"/>
            </a:endParaRPr>
          </a:p>
          <a:p>
            <a:pPr marL="295910">
              <a:lnSpc>
                <a:spcPct val="100000"/>
              </a:lnSpc>
              <a:spcBef>
                <a:spcPts val="405"/>
              </a:spcBef>
            </a:pPr>
            <a:r>
              <a:rPr sz="2000" spc="80" dirty="0">
                <a:latin typeface="Microsoft Sans Serif"/>
                <a:cs typeface="Microsoft Sans Serif"/>
              </a:rPr>
              <a:t>prohibition</a:t>
            </a:r>
            <a:r>
              <a:rPr sz="2000" spc="110" dirty="0">
                <a:latin typeface="Microsoft Sans Serif"/>
                <a:cs typeface="Microsoft Sans Serif"/>
              </a:rPr>
              <a:t> </a:t>
            </a:r>
            <a:r>
              <a:rPr sz="2000" spc="55" dirty="0">
                <a:latin typeface="Microsoft Sans Serif"/>
                <a:cs typeface="Microsoft Sans Serif"/>
              </a:rPr>
              <a:t>of</a:t>
            </a:r>
            <a:r>
              <a:rPr sz="2000" spc="180" dirty="0">
                <a:latin typeface="Microsoft Sans Serif"/>
                <a:cs typeface="Microsoft Sans Serif"/>
              </a:rPr>
              <a:t> </a:t>
            </a:r>
            <a:r>
              <a:rPr sz="2000" spc="80" dirty="0">
                <a:latin typeface="Microsoft Sans Serif"/>
                <a:cs typeface="Microsoft Sans Serif"/>
              </a:rPr>
              <a:t>sexual</a:t>
            </a:r>
            <a:r>
              <a:rPr sz="2000" spc="90" dirty="0">
                <a:latin typeface="Microsoft Sans Serif"/>
                <a:cs typeface="Microsoft Sans Serif"/>
              </a:rPr>
              <a:t> </a:t>
            </a:r>
            <a:r>
              <a:rPr sz="2000" spc="70" dirty="0">
                <a:latin typeface="Microsoft Sans Serif"/>
                <a:cs typeface="Microsoft Sans Serif"/>
              </a:rPr>
              <a:t>harassment.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95957" y="4786325"/>
            <a:ext cx="7453630" cy="437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dirty="0">
                <a:solidFill>
                  <a:srgbClr val="C00000"/>
                </a:solidFill>
                <a:latin typeface="Microsoft Sans Serif"/>
                <a:cs typeface="Microsoft Sans Serif"/>
              </a:rPr>
              <a:t>IIT</a:t>
            </a:r>
            <a:r>
              <a:rPr sz="2700" spc="3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2700" dirty="0">
                <a:solidFill>
                  <a:srgbClr val="C00000"/>
                </a:solidFill>
                <a:latin typeface="Microsoft Sans Serif"/>
                <a:cs typeface="Microsoft Sans Serif"/>
              </a:rPr>
              <a:t>Madras</a:t>
            </a:r>
            <a:r>
              <a:rPr sz="2700" spc="9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2700" dirty="0">
                <a:solidFill>
                  <a:srgbClr val="C00000"/>
                </a:solidFill>
                <a:latin typeface="Microsoft Sans Serif"/>
                <a:cs typeface="Microsoft Sans Serif"/>
              </a:rPr>
              <a:t>has</a:t>
            </a:r>
            <a:r>
              <a:rPr sz="2700" spc="4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2700" dirty="0">
                <a:solidFill>
                  <a:srgbClr val="C00000"/>
                </a:solidFill>
                <a:latin typeface="Microsoft Sans Serif"/>
                <a:cs typeface="Microsoft Sans Serif"/>
              </a:rPr>
              <a:t>ZERO</a:t>
            </a:r>
            <a:r>
              <a:rPr sz="2700" spc="5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2700" dirty="0">
                <a:solidFill>
                  <a:srgbClr val="C00000"/>
                </a:solidFill>
                <a:latin typeface="Microsoft Sans Serif"/>
                <a:cs typeface="Microsoft Sans Serif"/>
              </a:rPr>
              <a:t>Tolerance</a:t>
            </a:r>
            <a:r>
              <a:rPr sz="2700" spc="5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2700" dirty="0">
                <a:solidFill>
                  <a:srgbClr val="C00000"/>
                </a:solidFill>
                <a:latin typeface="Microsoft Sans Serif"/>
                <a:cs typeface="Microsoft Sans Serif"/>
              </a:rPr>
              <a:t>for</a:t>
            </a:r>
            <a:r>
              <a:rPr sz="2700" spc="2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27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Harassment</a:t>
            </a:r>
            <a:endParaRPr sz="27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9583" y="6290868"/>
            <a:ext cx="10367645" cy="2838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700" dirty="0">
                <a:solidFill>
                  <a:srgbClr val="093B92"/>
                </a:solidFill>
                <a:latin typeface="Microsoft Sans Serif"/>
                <a:cs typeface="Microsoft Sans Serif"/>
              </a:rPr>
              <a:t>Sexual</a:t>
            </a:r>
            <a:r>
              <a:rPr sz="1700" spc="-25" dirty="0">
                <a:solidFill>
                  <a:srgbClr val="093B92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093B92"/>
                </a:solidFill>
                <a:latin typeface="Microsoft Sans Serif"/>
                <a:cs typeface="Microsoft Sans Serif"/>
              </a:rPr>
              <a:t>Harassment</a:t>
            </a:r>
            <a:r>
              <a:rPr sz="1700" spc="-10" dirty="0">
                <a:solidFill>
                  <a:srgbClr val="093B92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093B92"/>
                </a:solidFill>
                <a:latin typeface="Microsoft Sans Serif"/>
                <a:cs typeface="Microsoft Sans Serif"/>
              </a:rPr>
              <a:t>of</a:t>
            </a:r>
            <a:r>
              <a:rPr sz="1700" spc="-50" dirty="0">
                <a:solidFill>
                  <a:srgbClr val="093B92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093B92"/>
                </a:solidFill>
                <a:latin typeface="Microsoft Sans Serif"/>
                <a:cs typeface="Microsoft Sans Serif"/>
              </a:rPr>
              <a:t>Women</a:t>
            </a:r>
            <a:r>
              <a:rPr sz="1700" spc="-50" dirty="0">
                <a:solidFill>
                  <a:srgbClr val="093B92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093B92"/>
                </a:solidFill>
                <a:latin typeface="Microsoft Sans Serif"/>
                <a:cs typeface="Microsoft Sans Serif"/>
              </a:rPr>
              <a:t>at</a:t>
            </a:r>
            <a:r>
              <a:rPr sz="1700" spc="-80" dirty="0">
                <a:solidFill>
                  <a:srgbClr val="093B92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093B92"/>
                </a:solidFill>
                <a:latin typeface="Microsoft Sans Serif"/>
                <a:cs typeface="Microsoft Sans Serif"/>
              </a:rPr>
              <a:t>Workplace</a:t>
            </a:r>
            <a:r>
              <a:rPr sz="1700" spc="-45" dirty="0">
                <a:solidFill>
                  <a:srgbClr val="093B92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093B92"/>
                </a:solidFill>
                <a:latin typeface="Microsoft Sans Serif"/>
                <a:cs typeface="Microsoft Sans Serif"/>
              </a:rPr>
              <a:t>(Prevention,</a:t>
            </a:r>
            <a:r>
              <a:rPr sz="1700" spc="-35" dirty="0">
                <a:solidFill>
                  <a:srgbClr val="093B92"/>
                </a:solidFill>
                <a:latin typeface="Microsoft Sans Serif"/>
                <a:cs typeface="Microsoft Sans Serif"/>
              </a:rPr>
              <a:t> </a:t>
            </a:r>
            <a:r>
              <a:rPr sz="1700" spc="-10" dirty="0">
                <a:solidFill>
                  <a:srgbClr val="093B92"/>
                </a:solidFill>
                <a:latin typeface="Microsoft Sans Serif"/>
                <a:cs typeface="Microsoft Sans Serif"/>
              </a:rPr>
              <a:t>Prohibition</a:t>
            </a:r>
            <a:r>
              <a:rPr sz="1700" spc="45" dirty="0">
                <a:solidFill>
                  <a:srgbClr val="093B92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093B92"/>
                </a:solidFill>
                <a:latin typeface="Microsoft Sans Serif"/>
                <a:cs typeface="Microsoft Sans Serif"/>
              </a:rPr>
              <a:t>and</a:t>
            </a:r>
            <a:r>
              <a:rPr sz="1700" spc="-15" dirty="0">
                <a:solidFill>
                  <a:srgbClr val="093B92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093B92"/>
                </a:solidFill>
                <a:latin typeface="Microsoft Sans Serif"/>
                <a:cs typeface="Microsoft Sans Serif"/>
              </a:rPr>
              <a:t>Redressal)</a:t>
            </a:r>
            <a:r>
              <a:rPr sz="1700" spc="-60" dirty="0">
                <a:solidFill>
                  <a:srgbClr val="093B92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093B92"/>
                </a:solidFill>
                <a:latin typeface="Microsoft Sans Serif"/>
                <a:cs typeface="Microsoft Sans Serif"/>
              </a:rPr>
              <a:t>Act,</a:t>
            </a:r>
            <a:r>
              <a:rPr sz="1700" spc="-45" dirty="0">
                <a:solidFill>
                  <a:srgbClr val="093B92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093B92"/>
                </a:solidFill>
                <a:latin typeface="Microsoft Sans Serif"/>
                <a:cs typeface="Microsoft Sans Serif"/>
              </a:rPr>
              <a:t>2013,</a:t>
            </a:r>
            <a:r>
              <a:rPr sz="1700" spc="-25" dirty="0">
                <a:solidFill>
                  <a:srgbClr val="093B92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093B92"/>
                </a:solidFill>
                <a:latin typeface="Microsoft Sans Serif"/>
                <a:cs typeface="Microsoft Sans Serif"/>
              </a:rPr>
              <a:t>Govt</a:t>
            </a:r>
            <a:r>
              <a:rPr sz="1700" spc="-105" dirty="0">
                <a:solidFill>
                  <a:srgbClr val="093B92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093B92"/>
                </a:solidFill>
                <a:latin typeface="Microsoft Sans Serif"/>
                <a:cs typeface="Microsoft Sans Serif"/>
              </a:rPr>
              <a:t>of</a:t>
            </a:r>
            <a:r>
              <a:rPr sz="1700" spc="-80" dirty="0">
                <a:solidFill>
                  <a:srgbClr val="093B92"/>
                </a:solidFill>
                <a:latin typeface="Microsoft Sans Serif"/>
                <a:cs typeface="Microsoft Sans Serif"/>
              </a:rPr>
              <a:t> </a:t>
            </a:r>
            <a:r>
              <a:rPr sz="1700" spc="-10" dirty="0">
                <a:solidFill>
                  <a:srgbClr val="093B92"/>
                </a:solidFill>
                <a:latin typeface="Microsoft Sans Serif"/>
                <a:cs typeface="Microsoft Sans Serif"/>
              </a:rPr>
              <a:t>India</a:t>
            </a:r>
            <a:endParaRPr sz="1700">
              <a:latin typeface="Microsoft Sans Serif"/>
              <a:cs typeface="Microsoft Sans Serif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47504" y="141732"/>
            <a:ext cx="736091" cy="101498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78586" rIns="0" bIns="0" rtlCol="0">
            <a:spAutoFit/>
          </a:bodyPr>
          <a:lstStyle/>
          <a:p>
            <a:pPr marL="2104390">
              <a:lnSpc>
                <a:spcPct val="100000"/>
              </a:lnSpc>
              <a:spcBef>
                <a:spcPts val="105"/>
              </a:spcBef>
            </a:pPr>
            <a:r>
              <a:rPr dirty="0"/>
              <a:t>CCASH</a:t>
            </a:r>
            <a:r>
              <a:rPr spc="-25" dirty="0"/>
              <a:t> </a:t>
            </a:r>
            <a:r>
              <a:rPr dirty="0"/>
              <a:t>- </a:t>
            </a:r>
            <a:r>
              <a:rPr spc="-10" dirty="0"/>
              <a:t>Members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3344" y="1647825"/>
            <a:ext cx="10030156" cy="5607368"/>
          </a:xfrm>
          <a:prstGeom prst="rect">
            <a:avLst/>
          </a:prstGeom>
        </p:spPr>
        <p:txBody>
          <a:bodyPr vert="horz" wrap="square" lIns="0" tIns="113664" rIns="0" bIns="0" rtlCol="0">
            <a:spAutoFit/>
          </a:bodyPr>
          <a:lstStyle/>
          <a:p>
            <a:pPr marL="268605" indent="-255904">
              <a:lnSpc>
                <a:spcPct val="150000"/>
              </a:lnSpc>
              <a:spcBef>
                <a:spcPts val="894"/>
              </a:spcBef>
              <a:buClr>
                <a:srgbClr val="585858"/>
              </a:buClr>
              <a:buSzPct val="80000"/>
              <a:buChar char="●"/>
              <a:tabLst>
                <a:tab pos="268605" algn="l"/>
              </a:tabLst>
            </a:pPr>
            <a:r>
              <a:rPr dirty="0">
                <a:solidFill>
                  <a:srgbClr val="0000FF"/>
                </a:solidFill>
                <a:latin typeface="Microsoft Sans Serif"/>
                <a:cs typeface="Microsoft Sans Serif"/>
              </a:rPr>
              <a:t>Prof.</a:t>
            </a:r>
            <a:r>
              <a:rPr spc="-15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dirty="0">
                <a:solidFill>
                  <a:srgbClr val="0000FF"/>
                </a:solidFill>
                <a:latin typeface="Microsoft Sans Serif"/>
                <a:cs typeface="Microsoft Sans Serif"/>
              </a:rPr>
              <a:t>Deepa</a:t>
            </a:r>
            <a:r>
              <a:rPr spc="65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dirty="0">
                <a:solidFill>
                  <a:srgbClr val="0000FF"/>
                </a:solidFill>
                <a:latin typeface="Microsoft Sans Serif"/>
                <a:cs typeface="Microsoft Sans Serif"/>
              </a:rPr>
              <a:t>Venkitesh,</a:t>
            </a:r>
            <a:r>
              <a:rPr spc="60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dirty="0">
                <a:solidFill>
                  <a:srgbClr val="0000FF"/>
                </a:solidFill>
                <a:latin typeface="Microsoft Sans Serif"/>
                <a:cs typeface="Microsoft Sans Serif"/>
              </a:rPr>
              <a:t>Dept.</a:t>
            </a:r>
            <a:r>
              <a:rPr spc="55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dirty="0">
                <a:solidFill>
                  <a:srgbClr val="0000FF"/>
                </a:solidFill>
                <a:latin typeface="Microsoft Sans Serif"/>
                <a:cs typeface="Microsoft Sans Serif"/>
              </a:rPr>
              <a:t>of</a:t>
            </a:r>
            <a:r>
              <a:rPr spc="25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dirty="0">
                <a:solidFill>
                  <a:srgbClr val="0000FF"/>
                </a:solidFill>
                <a:latin typeface="Microsoft Sans Serif"/>
                <a:cs typeface="Microsoft Sans Serif"/>
              </a:rPr>
              <a:t>Electrical</a:t>
            </a:r>
            <a:r>
              <a:rPr spc="5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dirty="0">
                <a:solidFill>
                  <a:srgbClr val="0000FF"/>
                </a:solidFill>
                <a:latin typeface="Microsoft Sans Serif"/>
                <a:cs typeface="Microsoft Sans Serif"/>
              </a:rPr>
              <a:t>Engineering</a:t>
            </a:r>
            <a:r>
              <a:rPr spc="65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pc="-10" dirty="0">
                <a:solidFill>
                  <a:srgbClr val="0000FF"/>
                </a:solidFill>
                <a:latin typeface="Microsoft Sans Serif"/>
                <a:cs typeface="Microsoft Sans Serif"/>
              </a:rPr>
              <a:t>-</a:t>
            </a:r>
            <a:r>
              <a:rPr dirty="0">
                <a:solidFill>
                  <a:srgbClr val="0000FF"/>
                </a:solidFill>
                <a:latin typeface="Microsoft Sans Serif"/>
                <a:cs typeface="Microsoft Sans Serif"/>
              </a:rPr>
              <a:t>-</a:t>
            </a:r>
            <a:r>
              <a:rPr spc="459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b="1" spc="-10" dirty="0">
                <a:solidFill>
                  <a:srgbClr val="0000FF"/>
                </a:solidFill>
                <a:latin typeface="Arial"/>
                <a:cs typeface="Arial"/>
              </a:rPr>
              <a:t>Chair</a:t>
            </a:r>
            <a:endParaRPr dirty="0">
              <a:latin typeface="Arial"/>
              <a:cs typeface="Arial"/>
            </a:endParaRPr>
          </a:p>
          <a:p>
            <a:pPr marL="268605" indent="-255904">
              <a:lnSpc>
                <a:spcPct val="150000"/>
              </a:lnSpc>
              <a:spcBef>
                <a:spcPts val="795"/>
              </a:spcBef>
              <a:buClr>
                <a:srgbClr val="585858"/>
              </a:buClr>
              <a:buSzPct val="76666"/>
              <a:buChar char="●"/>
              <a:tabLst>
                <a:tab pos="268605" algn="l"/>
              </a:tabLst>
            </a:pPr>
            <a:r>
              <a:rPr lang="en-US" dirty="0">
                <a:solidFill>
                  <a:srgbClr val="D50092"/>
                </a:solidFill>
                <a:latin typeface="Microsoft Sans Serif"/>
                <a:cs typeface="Microsoft Sans Serif"/>
              </a:rPr>
              <a:t>Smt</a:t>
            </a:r>
            <a:r>
              <a:rPr dirty="0">
                <a:solidFill>
                  <a:srgbClr val="D50092"/>
                </a:solidFill>
                <a:latin typeface="Microsoft Sans Serif"/>
                <a:cs typeface="Microsoft Sans Serif"/>
              </a:rPr>
              <a:t>.</a:t>
            </a:r>
            <a:r>
              <a:rPr spc="60" dirty="0">
                <a:solidFill>
                  <a:srgbClr val="D50092"/>
                </a:solidFill>
                <a:latin typeface="Microsoft Sans Serif"/>
                <a:cs typeface="Microsoft Sans Serif"/>
              </a:rPr>
              <a:t> </a:t>
            </a:r>
            <a:r>
              <a:rPr dirty="0">
                <a:solidFill>
                  <a:srgbClr val="D50092"/>
                </a:solidFill>
                <a:latin typeface="Microsoft Sans Serif"/>
                <a:cs typeface="Microsoft Sans Serif"/>
              </a:rPr>
              <a:t>Chitrapavai</a:t>
            </a:r>
            <a:r>
              <a:rPr spc="-55" dirty="0">
                <a:solidFill>
                  <a:srgbClr val="D50092"/>
                </a:solidFill>
                <a:latin typeface="Microsoft Sans Serif"/>
                <a:cs typeface="Microsoft Sans Serif"/>
              </a:rPr>
              <a:t> </a:t>
            </a:r>
            <a:r>
              <a:rPr dirty="0">
                <a:solidFill>
                  <a:srgbClr val="D50092"/>
                </a:solidFill>
                <a:latin typeface="Microsoft Sans Serif"/>
                <a:cs typeface="Microsoft Sans Serif"/>
              </a:rPr>
              <a:t>G,</a:t>
            </a:r>
            <a:r>
              <a:rPr spc="30" dirty="0">
                <a:solidFill>
                  <a:srgbClr val="D50092"/>
                </a:solidFill>
                <a:latin typeface="Microsoft Sans Serif"/>
                <a:cs typeface="Microsoft Sans Serif"/>
              </a:rPr>
              <a:t> </a:t>
            </a:r>
            <a:r>
              <a:rPr dirty="0">
                <a:solidFill>
                  <a:srgbClr val="D50092"/>
                </a:solidFill>
                <a:latin typeface="Microsoft Sans Serif"/>
                <a:cs typeface="Microsoft Sans Serif"/>
              </a:rPr>
              <a:t>Joint</a:t>
            </a:r>
            <a:r>
              <a:rPr spc="30" dirty="0">
                <a:solidFill>
                  <a:srgbClr val="D50092"/>
                </a:solidFill>
                <a:latin typeface="Microsoft Sans Serif"/>
                <a:cs typeface="Microsoft Sans Serif"/>
              </a:rPr>
              <a:t> </a:t>
            </a:r>
            <a:r>
              <a:rPr dirty="0">
                <a:solidFill>
                  <a:srgbClr val="D50092"/>
                </a:solidFill>
                <a:latin typeface="Microsoft Sans Serif"/>
                <a:cs typeface="Microsoft Sans Serif"/>
              </a:rPr>
              <a:t>Registrar,</a:t>
            </a:r>
            <a:r>
              <a:rPr spc="70" dirty="0">
                <a:solidFill>
                  <a:srgbClr val="D50092"/>
                </a:solidFill>
                <a:latin typeface="Microsoft Sans Serif"/>
                <a:cs typeface="Microsoft Sans Serif"/>
              </a:rPr>
              <a:t> </a:t>
            </a:r>
            <a:r>
              <a:rPr lang="en-US" spc="70" dirty="0">
                <a:solidFill>
                  <a:srgbClr val="D50092"/>
                </a:solidFill>
                <a:latin typeface="Microsoft Sans Serif"/>
                <a:cs typeface="Microsoft Sans Serif"/>
              </a:rPr>
              <a:t>Academic Research</a:t>
            </a:r>
            <a:r>
              <a:rPr spc="70" dirty="0">
                <a:solidFill>
                  <a:srgbClr val="D50092"/>
                </a:solidFill>
                <a:latin typeface="Microsoft Sans Serif"/>
                <a:cs typeface="Microsoft Sans Serif"/>
              </a:rPr>
              <a:t> </a:t>
            </a:r>
            <a:r>
              <a:rPr dirty="0">
                <a:solidFill>
                  <a:srgbClr val="D50092"/>
                </a:solidFill>
                <a:latin typeface="Microsoft Sans Serif"/>
                <a:cs typeface="Microsoft Sans Serif"/>
              </a:rPr>
              <a:t>--</a:t>
            </a:r>
            <a:r>
              <a:rPr spc="55" dirty="0">
                <a:solidFill>
                  <a:srgbClr val="D50092"/>
                </a:solidFill>
                <a:latin typeface="Microsoft Sans Serif"/>
                <a:cs typeface="Microsoft Sans Serif"/>
              </a:rPr>
              <a:t> </a:t>
            </a:r>
            <a:r>
              <a:rPr b="1" spc="-10" dirty="0">
                <a:solidFill>
                  <a:srgbClr val="D50092"/>
                </a:solidFill>
                <a:latin typeface="Arial"/>
                <a:cs typeface="Arial"/>
              </a:rPr>
              <a:t>Co-Chair</a:t>
            </a:r>
            <a:endParaRPr dirty="0">
              <a:latin typeface="Arial"/>
              <a:cs typeface="Arial"/>
            </a:endParaRPr>
          </a:p>
          <a:p>
            <a:pPr>
              <a:lnSpc>
                <a:spcPct val="150000"/>
              </a:lnSpc>
              <a:spcBef>
                <a:spcPts val="1155"/>
              </a:spcBef>
              <a:buFont typeface="Microsoft Sans Serif"/>
              <a:buChar char="●"/>
            </a:pPr>
            <a:r>
              <a:rPr lang="en-US" dirty="0">
                <a:solidFill>
                  <a:srgbClr val="D50092"/>
                </a:solidFill>
                <a:latin typeface="Microsoft Sans Serif"/>
                <a:cs typeface="Microsoft Sans Serif"/>
              </a:rPr>
              <a:t>  Smt.</a:t>
            </a:r>
            <a:r>
              <a:rPr lang="en-US" spc="55" dirty="0">
                <a:solidFill>
                  <a:srgbClr val="D50092"/>
                </a:solidFill>
                <a:latin typeface="Microsoft Sans Serif"/>
                <a:cs typeface="Microsoft Sans Serif"/>
              </a:rPr>
              <a:t> Bharathi R</a:t>
            </a:r>
            <a:r>
              <a:rPr lang="en-US" dirty="0">
                <a:solidFill>
                  <a:srgbClr val="D50092"/>
                </a:solidFill>
                <a:latin typeface="Microsoft Sans Serif"/>
                <a:cs typeface="Microsoft Sans Serif"/>
              </a:rPr>
              <a:t>, Assistant Registrar,</a:t>
            </a:r>
            <a:r>
              <a:rPr lang="en-US" spc="65" dirty="0">
                <a:solidFill>
                  <a:srgbClr val="D50092"/>
                </a:solidFill>
                <a:latin typeface="Microsoft Sans Serif"/>
                <a:cs typeface="Microsoft Sans Serif"/>
              </a:rPr>
              <a:t> </a:t>
            </a:r>
            <a:r>
              <a:rPr lang="en-US" dirty="0">
                <a:solidFill>
                  <a:srgbClr val="D50092"/>
                </a:solidFill>
                <a:latin typeface="Microsoft Sans Serif"/>
                <a:cs typeface="Microsoft Sans Serif"/>
              </a:rPr>
              <a:t>Admin</a:t>
            </a:r>
            <a:r>
              <a:rPr lang="en-US" spc="15" dirty="0">
                <a:solidFill>
                  <a:srgbClr val="D50092"/>
                </a:solidFill>
                <a:latin typeface="Microsoft Sans Serif"/>
                <a:cs typeface="Microsoft Sans Serif"/>
              </a:rPr>
              <a:t> </a:t>
            </a:r>
            <a:r>
              <a:rPr lang="en-US" spc="400" dirty="0">
                <a:solidFill>
                  <a:srgbClr val="D50092"/>
                </a:solidFill>
                <a:latin typeface="Microsoft Sans Serif"/>
                <a:cs typeface="Microsoft Sans Serif"/>
              </a:rPr>
              <a:t>–</a:t>
            </a:r>
            <a:r>
              <a:rPr lang="en-US" spc="70" dirty="0">
                <a:solidFill>
                  <a:srgbClr val="D50092"/>
                </a:solidFill>
                <a:latin typeface="Microsoft Sans Serif"/>
                <a:cs typeface="Microsoft Sans Serif"/>
              </a:rPr>
              <a:t> </a:t>
            </a:r>
            <a:r>
              <a:rPr lang="en-US" b="1" dirty="0">
                <a:solidFill>
                  <a:srgbClr val="D50092"/>
                </a:solidFill>
                <a:latin typeface="Arial"/>
                <a:cs typeface="Arial"/>
              </a:rPr>
              <a:t>Member</a:t>
            </a:r>
            <a:r>
              <a:rPr lang="en-US" b="1" spc="20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lang="en-US" b="1" spc="-10" dirty="0">
                <a:solidFill>
                  <a:srgbClr val="D50092"/>
                </a:solidFill>
                <a:latin typeface="Arial"/>
                <a:cs typeface="Arial"/>
              </a:rPr>
              <a:t>Secretary</a:t>
            </a:r>
            <a:endParaRPr lang="en-US" dirty="0">
              <a:latin typeface="Arial"/>
              <a:cs typeface="Arial"/>
            </a:endParaRPr>
          </a:p>
          <a:p>
            <a:pPr marL="268605" indent="-255904">
              <a:lnSpc>
                <a:spcPct val="150000"/>
              </a:lnSpc>
              <a:buClr>
                <a:srgbClr val="585858"/>
              </a:buClr>
              <a:buSzPct val="76666"/>
              <a:buChar char="●"/>
              <a:tabLst>
                <a:tab pos="268605" algn="l"/>
              </a:tabLst>
            </a:pPr>
            <a:r>
              <a:rPr dirty="0">
                <a:solidFill>
                  <a:srgbClr val="0000FF"/>
                </a:solidFill>
                <a:latin typeface="Microsoft Sans Serif"/>
                <a:cs typeface="Microsoft Sans Serif"/>
              </a:rPr>
              <a:t>Prof.</a:t>
            </a:r>
            <a:r>
              <a:rPr spc="-15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dirty="0">
                <a:solidFill>
                  <a:srgbClr val="0000FF"/>
                </a:solidFill>
                <a:latin typeface="Microsoft Sans Serif"/>
                <a:cs typeface="Microsoft Sans Serif"/>
              </a:rPr>
              <a:t>Sathyanarayana</a:t>
            </a:r>
            <a:r>
              <a:rPr spc="105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dirty="0">
                <a:solidFill>
                  <a:srgbClr val="0000FF"/>
                </a:solidFill>
                <a:latin typeface="Microsoft Sans Serif"/>
                <a:cs typeface="Microsoft Sans Serif"/>
              </a:rPr>
              <a:t>N</a:t>
            </a:r>
            <a:r>
              <a:rPr spc="75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dirty="0">
                <a:solidFill>
                  <a:srgbClr val="0000FF"/>
                </a:solidFill>
                <a:latin typeface="Microsoft Sans Serif"/>
                <a:cs typeface="Microsoft Sans Serif"/>
              </a:rPr>
              <a:t>Gummadi,</a:t>
            </a:r>
            <a:r>
              <a:rPr spc="-45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dirty="0">
                <a:solidFill>
                  <a:srgbClr val="0000FF"/>
                </a:solidFill>
                <a:latin typeface="Microsoft Sans Serif"/>
                <a:cs typeface="Microsoft Sans Serif"/>
              </a:rPr>
              <a:t>Dean</a:t>
            </a:r>
            <a:r>
              <a:rPr spc="70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dirty="0">
                <a:solidFill>
                  <a:srgbClr val="0000FF"/>
                </a:solidFill>
                <a:latin typeface="Microsoft Sans Serif"/>
                <a:cs typeface="Microsoft Sans Serif"/>
              </a:rPr>
              <a:t>Students</a:t>
            </a:r>
            <a:r>
              <a:rPr spc="50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spc="400" dirty="0">
                <a:solidFill>
                  <a:srgbClr val="0000FF"/>
                </a:solidFill>
                <a:latin typeface="Microsoft Sans Serif"/>
                <a:cs typeface="Microsoft Sans Serif"/>
              </a:rPr>
              <a:t>–</a:t>
            </a:r>
            <a:r>
              <a:rPr spc="70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b="1" spc="-10" dirty="0">
                <a:solidFill>
                  <a:srgbClr val="0000FF"/>
                </a:solidFill>
                <a:latin typeface="Arial"/>
                <a:cs typeface="Arial"/>
              </a:rPr>
              <a:t>Member</a:t>
            </a:r>
            <a:endParaRPr dirty="0">
              <a:latin typeface="Arial"/>
              <a:cs typeface="Arial"/>
            </a:endParaRPr>
          </a:p>
          <a:p>
            <a:pPr marL="268605" indent="-255904">
              <a:lnSpc>
                <a:spcPct val="150000"/>
              </a:lnSpc>
              <a:spcBef>
                <a:spcPts val="1120"/>
              </a:spcBef>
              <a:buClr>
                <a:srgbClr val="585858"/>
              </a:buClr>
              <a:buSzPct val="76666"/>
              <a:buChar char="●"/>
              <a:tabLst>
                <a:tab pos="268605" algn="l"/>
              </a:tabLst>
            </a:pPr>
            <a:r>
              <a:rPr dirty="0">
                <a:solidFill>
                  <a:srgbClr val="0000FF"/>
                </a:solidFill>
                <a:latin typeface="Microsoft Sans Serif"/>
                <a:cs typeface="Microsoft Sans Serif"/>
              </a:rPr>
              <a:t>Prof.</a:t>
            </a:r>
            <a:r>
              <a:rPr lang="en-US" dirty="0">
                <a:solidFill>
                  <a:srgbClr val="0000FF"/>
                </a:solidFill>
                <a:latin typeface="Microsoft Sans Serif"/>
                <a:cs typeface="Microsoft Sans Serif"/>
              </a:rPr>
              <a:t> Rupesh Nasre</a:t>
            </a:r>
            <a:r>
              <a:rPr dirty="0">
                <a:solidFill>
                  <a:srgbClr val="0000FF"/>
                </a:solidFill>
                <a:latin typeface="Microsoft Sans Serif"/>
                <a:cs typeface="Microsoft Sans Serif"/>
              </a:rPr>
              <a:t>,</a:t>
            </a:r>
            <a:r>
              <a:rPr spc="280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dirty="0">
                <a:solidFill>
                  <a:srgbClr val="0000FF"/>
                </a:solidFill>
                <a:latin typeface="Microsoft Sans Serif"/>
                <a:cs typeface="Microsoft Sans Serif"/>
              </a:rPr>
              <a:t>Department</a:t>
            </a:r>
            <a:r>
              <a:rPr spc="204" dirty="0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dirty="0">
                <a:solidFill>
                  <a:srgbClr val="0000FF"/>
                </a:solidFill>
                <a:latin typeface="Microsoft Sans Serif"/>
                <a:cs typeface="Microsoft Sans Serif"/>
              </a:rPr>
              <a:t>of</a:t>
            </a:r>
            <a:r>
              <a:rPr lang="en-US" dirty="0">
                <a:solidFill>
                  <a:srgbClr val="0000FF"/>
                </a:solidFill>
                <a:latin typeface="Microsoft Sans Serif"/>
                <a:cs typeface="Microsoft Sans Serif"/>
              </a:rPr>
              <a:t> Computer Science </a:t>
            </a:r>
            <a:r>
              <a:rPr spc="400" dirty="0">
                <a:solidFill>
                  <a:srgbClr val="0000FF"/>
                </a:solidFill>
                <a:latin typeface="Microsoft Sans Serif"/>
                <a:cs typeface="Microsoft Sans Serif"/>
              </a:rPr>
              <a:t>–</a:t>
            </a:r>
            <a:r>
              <a:rPr b="1" spc="-10" dirty="0">
                <a:solidFill>
                  <a:srgbClr val="0000FF"/>
                </a:solidFill>
                <a:latin typeface="Microsoft Sans Serif"/>
                <a:cs typeface="Microsoft Sans Serif"/>
              </a:rPr>
              <a:t>Member</a:t>
            </a:r>
            <a:endParaRPr b="1" dirty="0">
              <a:latin typeface="Microsoft Sans Serif"/>
              <a:cs typeface="Microsoft Sans Serif"/>
            </a:endParaRPr>
          </a:p>
          <a:p>
            <a:pPr marL="268605" indent="-255904">
              <a:lnSpc>
                <a:spcPct val="150000"/>
              </a:lnSpc>
              <a:buClr>
                <a:srgbClr val="585858"/>
              </a:buClr>
              <a:buSzPct val="76666"/>
              <a:buChar char="●"/>
              <a:tabLst>
                <a:tab pos="268605" algn="l"/>
              </a:tabLst>
            </a:pPr>
            <a:r>
              <a:rPr b="1" dirty="0">
                <a:solidFill>
                  <a:srgbClr val="6F2F9F"/>
                </a:solidFill>
                <a:latin typeface="Microsoft Sans Serif"/>
                <a:cs typeface="Microsoft Sans Serif"/>
              </a:rPr>
              <a:t>Dr.</a:t>
            </a:r>
            <a:r>
              <a:rPr b="1" spc="55" dirty="0">
                <a:solidFill>
                  <a:srgbClr val="6F2F9F"/>
                </a:solidFill>
                <a:latin typeface="Microsoft Sans Serif"/>
                <a:cs typeface="Microsoft Sans Serif"/>
              </a:rPr>
              <a:t> </a:t>
            </a:r>
            <a:r>
              <a:rPr b="1" dirty="0">
                <a:solidFill>
                  <a:srgbClr val="6F2F9F"/>
                </a:solidFill>
                <a:latin typeface="Microsoft Sans Serif"/>
                <a:cs typeface="Microsoft Sans Serif"/>
              </a:rPr>
              <a:t>Lata</a:t>
            </a:r>
            <a:r>
              <a:rPr b="1" spc="30" dirty="0">
                <a:solidFill>
                  <a:srgbClr val="6F2F9F"/>
                </a:solidFill>
                <a:latin typeface="Microsoft Sans Serif"/>
                <a:cs typeface="Microsoft Sans Serif"/>
              </a:rPr>
              <a:t> </a:t>
            </a:r>
            <a:r>
              <a:rPr b="1" dirty="0">
                <a:solidFill>
                  <a:srgbClr val="6F2F9F"/>
                </a:solidFill>
                <a:latin typeface="Microsoft Sans Serif"/>
                <a:cs typeface="Microsoft Sans Serif"/>
              </a:rPr>
              <a:t>Ramasheshan,</a:t>
            </a:r>
            <a:r>
              <a:rPr b="1" spc="130" dirty="0">
                <a:solidFill>
                  <a:srgbClr val="6F2F9F"/>
                </a:solidFill>
                <a:latin typeface="Microsoft Sans Serif"/>
                <a:cs typeface="Microsoft Sans Serif"/>
              </a:rPr>
              <a:t> </a:t>
            </a:r>
            <a:r>
              <a:rPr b="1" dirty="0">
                <a:solidFill>
                  <a:srgbClr val="6F2F9F"/>
                </a:solidFill>
                <a:latin typeface="Microsoft Sans Serif"/>
                <a:cs typeface="Microsoft Sans Serif"/>
              </a:rPr>
              <a:t>External</a:t>
            </a:r>
            <a:r>
              <a:rPr b="1" spc="40" dirty="0">
                <a:solidFill>
                  <a:srgbClr val="6F2F9F"/>
                </a:solidFill>
                <a:latin typeface="Microsoft Sans Serif"/>
                <a:cs typeface="Microsoft Sans Serif"/>
              </a:rPr>
              <a:t> </a:t>
            </a:r>
            <a:r>
              <a:rPr b="1" dirty="0">
                <a:solidFill>
                  <a:srgbClr val="6F2F9F"/>
                </a:solidFill>
                <a:latin typeface="Microsoft Sans Serif"/>
                <a:cs typeface="Microsoft Sans Serif"/>
              </a:rPr>
              <a:t>Expert</a:t>
            </a:r>
            <a:r>
              <a:rPr b="1" spc="-10" dirty="0">
                <a:solidFill>
                  <a:srgbClr val="6F2F9F"/>
                </a:solidFill>
                <a:latin typeface="Microsoft Sans Serif"/>
                <a:cs typeface="Microsoft Sans Serif"/>
              </a:rPr>
              <a:t> </a:t>
            </a:r>
            <a:r>
              <a:rPr b="1" spc="400" dirty="0">
                <a:solidFill>
                  <a:srgbClr val="6F2F9F"/>
                </a:solidFill>
                <a:latin typeface="Microsoft Sans Serif"/>
                <a:cs typeface="Microsoft Sans Serif"/>
              </a:rPr>
              <a:t>–</a:t>
            </a:r>
            <a:r>
              <a:rPr b="1" spc="65" dirty="0">
                <a:solidFill>
                  <a:srgbClr val="6F2F9F"/>
                </a:solidFill>
                <a:latin typeface="Microsoft Sans Serif"/>
                <a:cs typeface="Microsoft Sans Serif"/>
              </a:rPr>
              <a:t> </a:t>
            </a:r>
            <a:r>
              <a:rPr b="1" dirty="0">
                <a:solidFill>
                  <a:srgbClr val="6F2F9F"/>
                </a:solidFill>
                <a:latin typeface="Arial"/>
                <a:cs typeface="Arial"/>
              </a:rPr>
              <a:t>Invited</a:t>
            </a:r>
            <a:r>
              <a:rPr b="1" spc="10" dirty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b="1" spc="-10" dirty="0">
                <a:solidFill>
                  <a:srgbClr val="6F2F9F"/>
                </a:solidFill>
                <a:latin typeface="Arial"/>
                <a:cs typeface="Arial"/>
              </a:rPr>
              <a:t>Member</a:t>
            </a:r>
            <a:endParaRPr b="1" dirty="0">
              <a:latin typeface="Arial"/>
              <a:cs typeface="Arial"/>
            </a:endParaRPr>
          </a:p>
          <a:p>
            <a:pPr marL="268605" indent="-255904">
              <a:lnSpc>
                <a:spcPct val="150000"/>
              </a:lnSpc>
              <a:spcBef>
                <a:spcPts val="1080"/>
              </a:spcBef>
              <a:buClr>
                <a:srgbClr val="585858"/>
              </a:buClr>
              <a:buSzPct val="80000"/>
              <a:buChar char="●"/>
              <a:tabLst>
                <a:tab pos="268605" algn="l"/>
              </a:tabLst>
            </a:pPr>
            <a:r>
              <a:rPr b="1" dirty="0">
                <a:solidFill>
                  <a:srgbClr val="6F2F9F"/>
                </a:solidFill>
                <a:latin typeface="Microsoft Sans Serif"/>
                <a:cs typeface="Microsoft Sans Serif"/>
              </a:rPr>
              <a:t>Dr.</a:t>
            </a:r>
            <a:r>
              <a:rPr b="1" spc="55" dirty="0">
                <a:solidFill>
                  <a:srgbClr val="6F2F9F"/>
                </a:solidFill>
                <a:latin typeface="Microsoft Sans Serif"/>
                <a:cs typeface="Microsoft Sans Serif"/>
              </a:rPr>
              <a:t> </a:t>
            </a:r>
            <a:r>
              <a:rPr b="1" dirty="0">
                <a:solidFill>
                  <a:srgbClr val="6F2F9F"/>
                </a:solidFill>
                <a:latin typeface="Microsoft Sans Serif"/>
                <a:cs typeface="Microsoft Sans Serif"/>
              </a:rPr>
              <a:t>Kannegi</a:t>
            </a:r>
            <a:r>
              <a:rPr b="1" spc="105" dirty="0">
                <a:solidFill>
                  <a:srgbClr val="6F2F9F"/>
                </a:solidFill>
                <a:latin typeface="Microsoft Sans Serif"/>
                <a:cs typeface="Microsoft Sans Serif"/>
              </a:rPr>
              <a:t> </a:t>
            </a:r>
            <a:r>
              <a:rPr b="1" dirty="0">
                <a:solidFill>
                  <a:srgbClr val="6F2F9F"/>
                </a:solidFill>
                <a:latin typeface="Microsoft Sans Serif"/>
                <a:cs typeface="Microsoft Sans Serif"/>
              </a:rPr>
              <a:t>Packianathan</a:t>
            </a:r>
            <a:r>
              <a:rPr b="1" spc="35" dirty="0">
                <a:solidFill>
                  <a:srgbClr val="6F2F9F"/>
                </a:solidFill>
                <a:latin typeface="Microsoft Sans Serif"/>
                <a:cs typeface="Microsoft Sans Serif"/>
              </a:rPr>
              <a:t> </a:t>
            </a:r>
            <a:r>
              <a:rPr b="1" dirty="0">
                <a:solidFill>
                  <a:srgbClr val="6F2F9F"/>
                </a:solidFill>
                <a:latin typeface="Microsoft Sans Serif"/>
                <a:cs typeface="Microsoft Sans Serif"/>
              </a:rPr>
              <a:t>IAS,</a:t>
            </a:r>
            <a:r>
              <a:rPr b="1" spc="15" dirty="0">
                <a:solidFill>
                  <a:srgbClr val="6F2F9F"/>
                </a:solidFill>
                <a:latin typeface="Microsoft Sans Serif"/>
                <a:cs typeface="Microsoft Sans Serif"/>
              </a:rPr>
              <a:t> </a:t>
            </a:r>
            <a:r>
              <a:rPr b="1" dirty="0">
                <a:solidFill>
                  <a:srgbClr val="6F2F9F"/>
                </a:solidFill>
                <a:latin typeface="Microsoft Sans Serif"/>
                <a:cs typeface="Microsoft Sans Serif"/>
              </a:rPr>
              <a:t>Former</a:t>
            </a:r>
            <a:r>
              <a:rPr b="1" spc="5" dirty="0">
                <a:solidFill>
                  <a:srgbClr val="6F2F9F"/>
                </a:solidFill>
                <a:latin typeface="Microsoft Sans Serif"/>
                <a:cs typeface="Microsoft Sans Serif"/>
              </a:rPr>
              <a:t> </a:t>
            </a:r>
            <a:r>
              <a:rPr b="1" dirty="0">
                <a:solidFill>
                  <a:srgbClr val="6F2F9F"/>
                </a:solidFill>
                <a:latin typeface="Microsoft Sans Serif"/>
                <a:cs typeface="Microsoft Sans Serif"/>
              </a:rPr>
              <a:t>Chairperson,</a:t>
            </a:r>
            <a:r>
              <a:rPr b="1" spc="110" dirty="0">
                <a:solidFill>
                  <a:srgbClr val="6F2F9F"/>
                </a:solidFill>
                <a:latin typeface="Microsoft Sans Serif"/>
                <a:cs typeface="Microsoft Sans Serif"/>
              </a:rPr>
              <a:t> </a:t>
            </a:r>
            <a:r>
              <a:rPr b="1" dirty="0">
                <a:solidFill>
                  <a:srgbClr val="6F2F9F"/>
                </a:solidFill>
                <a:latin typeface="Microsoft Sans Serif"/>
                <a:cs typeface="Microsoft Sans Serif"/>
              </a:rPr>
              <a:t>TNSCW,</a:t>
            </a:r>
            <a:r>
              <a:rPr b="1" spc="-40" dirty="0">
                <a:solidFill>
                  <a:srgbClr val="6F2F9F"/>
                </a:solidFill>
                <a:latin typeface="Microsoft Sans Serif"/>
                <a:cs typeface="Microsoft Sans Serif"/>
              </a:rPr>
              <a:t> </a:t>
            </a:r>
            <a:r>
              <a:rPr b="1" dirty="0">
                <a:solidFill>
                  <a:srgbClr val="6F2F9F"/>
                </a:solidFill>
                <a:latin typeface="Arial"/>
                <a:cs typeface="Arial"/>
              </a:rPr>
              <a:t>-</a:t>
            </a:r>
            <a:r>
              <a:rPr b="1" spc="25" dirty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b="1" spc="-10" dirty="0">
                <a:solidFill>
                  <a:srgbClr val="6F2F9F"/>
                </a:solidFill>
                <a:latin typeface="Arial"/>
                <a:cs typeface="Arial"/>
              </a:rPr>
              <a:t>Member</a:t>
            </a:r>
            <a:endParaRPr lang="en-US" b="1" spc="-10" dirty="0">
              <a:solidFill>
                <a:srgbClr val="6F2F9F"/>
              </a:solidFill>
              <a:latin typeface="Arial"/>
              <a:cs typeface="Arial"/>
            </a:endParaRPr>
          </a:p>
          <a:p>
            <a:pPr marL="268605" indent="-255904">
              <a:lnSpc>
                <a:spcPct val="150000"/>
              </a:lnSpc>
              <a:spcBef>
                <a:spcPts val="1080"/>
              </a:spcBef>
              <a:buClr>
                <a:srgbClr val="585858"/>
              </a:buClr>
              <a:buSzPct val="80000"/>
              <a:buChar char="●"/>
              <a:tabLst>
                <a:tab pos="268605" algn="l"/>
              </a:tabLst>
            </a:pPr>
            <a:r>
              <a:rPr lang="en-IN" b="1" spc="-10" dirty="0">
                <a:solidFill>
                  <a:srgbClr val="6F2F9F"/>
                </a:solidFill>
                <a:latin typeface="Arial"/>
                <a:cs typeface="Arial"/>
              </a:rPr>
              <a:t>Dr. Srividhya, Clinical Head - </a:t>
            </a:r>
            <a:r>
              <a:rPr lang="en-IN" b="1" spc="-10" dirty="0" err="1">
                <a:solidFill>
                  <a:srgbClr val="6F2F9F"/>
                </a:solidFill>
                <a:latin typeface="Arial"/>
                <a:cs typeface="Arial"/>
              </a:rPr>
              <a:t>Myndwell</a:t>
            </a:r>
            <a:r>
              <a:rPr lang="en-IN" b="1" spc="-10" dirty="0">
                <a:solidFill>
                  <a:srgbClr val="6F2F9F"/>
                </a:solidFill>
                <a:latin typeface="Arial"/>
                <a:cs typeface="Arial"/>
              </a:rPr>
              <a:t> – Invited Member</a:t>
            </a:r>
            <a:endParaRPr b="1" dirty="0">
              <a:latin typeface="Arial"/>
              <a:cs typeface="Arial"/>
            </a:endParaRPr>
          </a:p>
          <a:p>
            <a:pPr marL="268605" indent="-255904">
              <a:lnSpc>
                <a:spcPct val="150000"/>
              </a:lnSpc>
              <a:spcBef>
                <a:spcPts val="1225"/>
              </a:spcBef>
              <a:buClr>
                <a:srgbClr val="585858"/>
              </a:buClr>
              <a:buSzPct val="76666"/>
              <a:buChar char="●"/>
              <a:tabLst>
                <a:tab pos="268605" algn="l"/>
              </a:tabLst>
            </a:pPr>
            <a:r>
              <a:rPr dirty="0">
                <a:solidFill>
                  <a:srgbClr val="006FC0"/>
                </a:solidFill>
                <a:latin typeface="Microsoft Sans Serif"/>
                <a:cs typeface="Microsoft Sans Serif"/>
              </a:rPr>
              <a:t>Student</a:t>
            </a:r>
            <a:r>
              <a:rPr spc="45" dirty="0">
                <a:solidFill>
                  <a:srgbClr val="006FC0"/>
                </a:solidFill>
                <a:latin typeface="Microsoft Sans Serif"/>
                <a:cs typeface="Microsoft Sans Serif"/>
              </a:rPr>
              <a:t> </a:t>
            </a:r>
            <a:r>
              <a:rPr spc="-10" dirty="0">
                <a:solidFill>
                  <a:srgbClr val="006FC0"/>
                </a:solidFill>
                <a:latin typeface="Microsoft Sans Serif"/>
                <a:cs typeface="Microsoft Sans Serif"/>
              </a:rPr>
              <a:t>Representatives:</a:t>
            </a:r>
            <a:endParaRPr dirty="0">
              <a:latin typeface="Microsoft Sans Serif"/>
              <a:cs typeface="Microsoft Sans Serif"/>
            </a:endParaRPr>
          </a:p>
          <a:p>
            <a:pPr marL="658495" lvl="1" indent="-255904">
              <a:lnSpc>
                <a:spcPct val="150000"/>
              </a:lnSpc>
              <a:spcBef>
                <a:spcPts val="1085"/>
              </a:spcBef>
              <a:buClr>
                <a:srgbClr val="585858"/>
              </a:buClr>
              <a:buSzPct val="75000"/>
              <a:buChar char="●"/>
              <a:tabLst>
                <a:tab pos="658495" algn="l"/>
              </a:tabLst>
            </a:pPr>
            <a:r>
              <a:rPr dirty="0">
                <a:solidFill>
                  <a:srgbClr val="006FC0"/>
                </a:solidFill>
                <a:latin typeface="Microsoft Sans Serif"/>
                <a:cs typeface="Microsoft Sans Serif"/>
              </a:rPr>
              <a:t>The</a:t>
            </a:r>
            <a:r>
              <a:rPr spc="-5" dirty="0">
                <a:solidFill>
                  <a:srgbClr val="006FC0"/>
                </a:solidFill>
                <a:latin typeface="Microsoft Sans Serif"/>
                <a:cs typeface="Microsoft Sans Serif"/>
              </a:rPr>
              <a:t> </a:t>
            </a:r>
            <a:r>
              <a:rPr spc="-10" dirty="0">
                <a:solidFill>
                  <a:srgbClr val="006FC0"/>
                </a:solidFill>
                <a:latin typeface="Microsoft Sans Serif"/>
                <a:cs typeface="Microsoft Sans Serif"/>
              </a:rPr>
              <a:t>Students’</a:t>
            </a:r>
            <a:r>
              <a:rPr spc="-110" dirty="0">
                <a:solidFill>
                  <a:srgbClr val="006FC0"/>
                </a:solidFill>
                <a:latin typeface="Microsoft Sans Serif"/>
                <a:cs typeface="Microsoft Sans Serif"/>
              </a:rPr>
              <a:t> </a:t>
            </a:r>
            <a:r>
              <a:rPr dirty="0">
                <a:solidFill>
                  <a:srgbClr val="006FC0"/>
                </a:solidFill>
                <a:latin typeface="Microsoft Sans Serif"/>
                <a:cs typeface="Microsoft Sans Serif"/>
              </a:rPr>
              <a:t>General</a:t>
            </a:r>
            <a:r>
              <a:rPr spc="-85" dirty="0">
                <a:solidFill>
                  <a:srgbClr val="006FC0"/>
                </a:solidFill>
                <a:latin typeface="Microsoft Sans Serif"/>
                <a:cs typeface="Microsoft Sans Serif"/>
              </a:rPr>
              <a:t> </a:t>
            </a:r>
            <a:r>
              <a:rPr spc="-10" dirty="0">
                <a:solidFill>
                  <a:srgbClr val="006FC0"/>
                </a:solidFill>
                <a:latin typeface="Microsoft Sans Serif"/>
                <a:cs typeface="Microsoft Sans Serif"/>
              </a:rPr>
              <a:t>Secretary/</a:t>
            </a:r>
            <a:r>
              <a:rPr spc="-140" dirty="0">
                <a:solidFill>
                  <a:srgbClr val="006FC0"/>
                </a:solidFill>
                <a:latin typeface="Microsoft Sans Serif"/>
                <a:cs typeface="Microsoft Sans Serif"/>
              </a:rPr>
              <a:t> </a:t>
            </a:r>
            <a:r>
              <a:rPr dirty="0">
                <a:solidFill>
                  <a:srgbClr val="006FC0"/>
                </a:solidFill>
                <a:latin typeface="Microsoft Sans Serif"/>
                <a:cs typeface="Microsoft Sans Serif"/>
              </a:rPr>
              <a:t>Research</a:t>
            </a:r>
            <a:r>
              <a:rPr spc="-65" dirty="0">
                <a:solidFill>
                  <a:srgbClr val="006FC0"/>
                </a:solidFill>
                <a:latin typeface="Microsoft Sans Serif"/>
                <a:cs typeface="Microsoft Sans Serif"/>
              </a:rPr>
              <a:t> </a:t>
            </a:r>
            <a:r>
              <a:rPr dirty="0">
                <a:solidFill>
                  <a:srgbClr val="006FC0"/>
                </a:solidFill>
                <a:latin typeface="Microsoft Sans Serif"/>
                <a:cs typeface="Microsoft Sans Serif"/>
              </a:rPr>
              <a:t>Affairs</a:t>
            </a:r>
            <a:r>
              <a:rPr spc="-110" dirty="0">
                <a:solidFill>
                  <a:srgbClr val="006FC0"/>
                </a:solidFill>
                <a:latin typeface="Microsoft Sans Serif"/>
                <a:cs typeface="Microsoft Sans Serif"/>
              </a:rPr>
              <a:t> </a:t>
            </a:r>
            <a:r>
              <a:rPr spc="-10" dirty="0">
                <a:solidFill>
                  <a:srgbClr val="006FC0"/>
                </a:solidFill>
                <a:latin typeface="Microsoft Sans Serif"/>
                <a:cs typeface="Microsoft Sans Serif"/>
              </a:rPr>
              <a:t>Secretary/</a:t>
            </a:r>
            <a:r>
              <a:rPr spc="-114" dirty="0">
                <a:solidFill>
                  <a:srgbClr val="006FC0"/>
                </a:solidFill>
                <a:latin typeface="Microsoft Sans Serif"/>
                <a:cs typeface="Microsoft Sans Serif"/>
              </a:rPr>
              <a:t> </a:t>
            </a:r>
            <a:r>
              <a:rPr dirty="0">
                <a:solidFill>
                  <a:srgbClr val="006FC0"/>
                </a:solidFill>
                <a:latin typeface="Microsoft Sans Serif"/>
                <a:cs typeface="Microsoft Sans Serif"/>
              </a:rPr>
              <a:t>Hostel</a:t>
            </a:r>
            <a:r>
              <a:rPr spc="10" dirty="0">
                <a:solidFill>
                  <a:srgbClr val="006FC0"/>
                </a:solidFill>
                <a:latin typeface="Microsoft Sans Serif"/>
                <a:cs typeface="Microsoft Sans Serif"/>
              </a:rPr>
              <a:t> </a:t>
            </a:r>
            <a:r>
              <a:rPr dirty="0">
                <a:solidFill>
                  <a:srgbClr val="006FC0"/>
                </a:solidFill>
                <a:latin typeface="Microsoft Sans Serif"/>
                <a:cs typeface="Microsoft Sans Serif"/>
              </a:rPr>
              <a:t>Affairs</a:t>
            </a:r>
            <a:r>
              <a:rPr spc="-105" dirty="0">
                <a:solidFill>
                  <a:srgbClr val="006FC0"/>
                </a:solidFill>
                <a:latin typeface="Microsoft Sans Serif"/>
                <a:cs typeface="Microsoft Sans Serif"/>
              </a:rPr>
              <a:t> </a:t>
            </a:r>
            <a:r>
              <a:rPr spc="-10" dirty="0">
                <a:solidFill>
                  <a:srgbClr val="006FC0"/>
                </a:solidFill>
                <a:latin typeface="Microsoft Sans Serif"/>
                <a:cs typeface="Microsoft Sans Serif"/>
              </a:rPr>
              <a:t>Secretary</a:t>
            </a:r>
            <a:endParaRPr dirty="0">
              <a:latin typeface="Microsoft Sans Serif"/>
              <a:cs typeface="Microsoft Sans Serif"/>
            </a:endParaRPr>
          </a:p>
          <a:p>
            <a:pPr marL="378460" indent="-288290">
              <a:lnSpc>
                <a:spcPct val="150000"/>
              </a:lnSpc>
              <a:buChar char="•"/>
              <a:tabLst>
                <a:tab pos="378460" algn="l"/>
              </a:tabLst>
            </a:pPr>
            <a:r>
              <a:rPr dirty="0">
                <a:latin typeface="Microsoft Sans Serif"/>
                <a:cs typeface="Microsoft Sans Serif"/>
              </a:rPr>
              <a:t>Other</a:t>
            </a:r>
            <a:r>
              <a:rPr spc="180" dirty="0">
                <a:latin typeface="Microsoft Sans Serif"/>
                <a:cs typeface="Microsoft Sans Serif"/>
              </a:rPr>
              <a:t> </a:t>
            </a:r>
            <a:r>
              <a:rPr dirty="0">
                <a:latin typeface="Microsoft Sans Serif"/>
                <a:cs typeface="Microsoft Sans Serif"/>
              </a:rPr>
              <a:t>Invitees</a:t>
            </a:r>
            <a:r>
              <a:rPr spc="170" dirty="0">
                <a:latin typeface="Microsoft Sans Serif"/>
                <a:cs typeface="Microsoft Sans Serif"/>
              </a:rPr>
              <a:t> </a:t>
            </a:r>
            <a:r>
              <a:rPr dirty="0">
                <a:latin typeface="Microsoft Sans Serif"/>
                <a:cs typeface="Microsoft Sans Serif"/>
              </a:rPr>
              <a:t>based</a:t>
            </a:r>
            <a:r>
              <a:rPr spc="110" dirty="0">
                <a:latin typeface="Microsoft Sans Serif"/>
                <a:cs typeface="Microsoft Sans Serif"/>
              </a:rPr>
              <a:t> </a:t>
            </a:r>
            <a:r>
              <a:rPr dirty="0">
                <a:latin typeface="Microsoft Sans Serif"/>
                <a:cs typeface="Microsoft Sans Serif"/>
              </a:rPr>
              <a:t>on</a:t>
            </a:r>
            <a:r>
              <a:rPr spc="114" dirty="0">
                <a:latin typeface="Microsoft Sans Serif"/>
                <a:cs typeface="Microsoft Sans Serif"/>
              </a:rPr>
              <a:t> </a:t>
            </a:r>
            <a:r>
              <a:rPr dirty="0">
                <a:latin typeface="Microsoft Sans Serif"/>
                <a:cs typeface="Microsoft Sans Serif"/>
              </a:rPr>
              <a:t>the</a:t>
            </a:r>
            <a:r>
              <a:rPr spc="110" dirty="0">
                <a:latin typeface="Microsoft Sans Serif"/>
                <a:cs typeface="Microsoft Sans Serif"/>
              </a:rPr>
              <a:t> </a:t>
            </a:r>
            <a:r>
              <a:rPr dirty="0">
                <a:latin typeface="Microsoft Sans Serif"/>
                <a:cs typeface="Microsoft Sans Serif"/>
              </a:rPr>
              <a:t>complaint</a:t>
            </a:r>
            <a:r>
              <a:rPr spc="130" dirty="0">
                <a:latin typeface="Microsoft Sans Serif"/>
                <a:cs typeface="Microsoft Sans Serif"/>
              </a:rPr>
              <a:t> </a:t>
            </a:r>
            <a:r>
              <a:rPr spc="425" dirty="0">
                <a:latin typeface="Microsoft Sans Serif"/>
                <a:cs typeface="Microsoft Sans Serif"/>
              </a:rPr>
              <a:t>–</a:t>
            </a:r>
            <a:r>
              <a:rPr spc="120" dirty="0">
                <a:latin typeface="Microsoft Sans Serif"/>
                <a:cs typeface="Microsoft Sans Serif"/>
              </a:rPr>
              <a:t> </a:t>
            </a:r>
            <a:r>
              <a:rPr spc="-10" dirty="0">
                <a:latin typeface="Microsoft Sans Serif"/>
                <a:cs typeface="Microsoft Sans Serif"/>
              </a:rPr>
              <a:t>CSO,CMO.</a:t>
            </a:r>
            <a:endParaRPr dirty="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61219" y="132588"/>
            <a:ext cx="740664" cy="101498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7301" y="1953624"/>
            <a:ext cx="9786620" cy="5495925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0"/>
              </a:spcBef>
            </a:pPr>
            <a:r>
              <a:rPr sz="2000" dirty="0">
                <a:latin typeface="Microsoft Sans Serif"/>
                <a:cs typeface="Microsoft Sans Serif"/>
              </a:rPr>
              <a:t>“</a:t>
            </a:r>
            <a:r>
              <a:rPr sz="2000" b="1" i="1" dirty="0">
                <a:solidFill>
                  <a:srgbClr val="001F5F"/>
                </a:solidFill>
                <a:latin typeface="Arial"/>
                <a:cs typeface="Arial"/>
              </a:rPr>
              <a:t>Every</a:t>
            </a:r>
            <a:r>
              <a:rPr sz="2000" b="1" i="1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001F5F"/>
                </a:solidFill>
                <a:latin typeface="Arial"/>
                <a:cs typeface="Arial"/>
              </a:rPr>
              <a:t>woman</a:t>
            </a:r>
            <a:r>
              <a:rPr sz="2000" b="1" i="1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001F5F"/>
                </a:solidFill>
                <a:latin typeface="Arial"/>
                <a:cs typeface="Arial"/>
              </a:rPr>
              <a:t>visiting</a:t>
            </a:r>
            <a:r>
              <a:rPr sz="2000" b="1" i="1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b="1" i="1" spc="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001F5F"/>
                </a:solidFill>
                <a:latin typeface="Arial"/>
                <a:cs typeface="Arial"/>
              </a:rPr>
              <a:t>campus</a:t>
            </a:r>
            <a:r>
              <a:rPr sz="2000" b="1" i="1" spc="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001F5F"/>
                </a:solidFill>
                <a:latin typeface="Arial"/>
                <a:cs typeface="Arial"/>
              </a:rPr>
              <a:t>has</a:t>
            </a:r>
            <a:r>
              <a:rPr sz="2000" b="1" i="1" spc="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b="1" i="1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001F5F"/>
                </a:solidFill>
                <a:latin typeface="Arial"/>
                <a:cs typeface="Arial"/>
              </a:rPr>
              <a:t>right</a:t>
            </a:r>
            <a:r>
              <a:rPr sz="2000" b="1" i="1" spc="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b="1" i="1" spc="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b="1" i="1" spc="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001F5F"/>
                </a:solidFill>
                <a:latin typeface="Arial"/>
                <a:cs typeface="Arial"/>
              </a:rPr>
              <a:t>safe</a:t>
            </a:r>
            <a:r>
              <a:rPr sz="2000" b="1" i="1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b="1" i="1" spc="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001F5F"/>
                </a:solidFill>
                <a:latin typeface="Arial"/>
                <a:cs typeface="Arial"/>
              </a:rPr>
              <a:t>secure</a:t>
            </a:r>
            <a:r>
              <a:rPr sz="2000" b="1" i="1" spc="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spc="-10" dirty="0">
                <a:solidFill>
                  <a:srgbClr val="001F5F"/>
                </a:solidFill>
                <a:latin typeface="Arial"/>
                <a:cs typeface="Arial"/>
              </a:rPr>
              <a:t>workplace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05"/>
              </a:spcBef>
            </a:pPr>
            <a:r>
              <a:rPr sz="2000" b="1" i="1" dirty="0">
                <a:solidFill>
                  <a:srgbClr val="001F5F"/>
                </a:solidFill>
                <a:latin typeface="Arial"/>
                <a:cs typeface="Arial"/>
              </a:rPr>
              <a:t>environment</a:t>
            </a:r>
            <a:r>
              <a:rPr sz="2000" b="1" i="1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001F5F"/>
                </a:solidFill>
                <a:latin typeface="Arial"/>
                <a:cs typeface="Arial"/>
              </a:rPr>
              <a:t>irrespective</a:t>
            </a:r>
            <a:r>
              <a:rPr sz="2000" b="1" i="1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b="1" i="1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001F5F"/>
                </a:solidFill>
                <a:latin typeface="Arial"/>
                <a:cs typeface="Arial"/>
              </a:rPr>
              <a:t>her</a:t>
            </a:r>
            <a:r>
              <a:rPr sz="2000" b="1" i="1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001F5F"/>
                </a:solidFill>
                <a:latin typeface="Arial"/>
                <a:cs typeface="Arial"/>
              </a:rPr>
              <a:t>age</a:t>
            </a:r>
            <a:r>
              <a:rPr sz="2000" b="1" i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001F5F"/>
                </a:solidFill>
                <a:latin typeface="Arial"/>
                <a:cs typeface="Arial"/>
              </a:rPr>
              <a:t>or </a:t>
            </a:r>
            <a:r>
              <a:rPr sz="2000" b="1" i="1" spc="-10" dirty="0">
                <a:solidFill>
                  <a:srgbClr val="001F5F"/>
                </a:solidFill>
                <a:latin typeface="Arial"/>
                <a:cs typeface="Arial"/>
              </a:rPr>
              <a:t>employment/work</a:t>
            </a:r>
            <a:r>
              <a:rPr sz="2000" b="1" i="1" spc="-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spc="-10" dirty="0">
                <a:solidFill>
                  <a:srgbClr val="001F5F"/>
                </a:solidFill>
                <a:latin typeface="Arial"/>
                <a:cs typeface="Arial"/>
              </a:rPr>
              <a:t>status</a:t>
            </a:r>
            <a:r>
              <a:rPr sz="20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”</a:t>
            </a:r>
            <a:endParaRPr sz="20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340"/>
              </a:spcBef>
            </a:pPr>
            <a:endParaRPr sz="2000">
              <a:latin typeface="Microsoft Sans Serif"/>
              <a:cs typeface="Microsoft Sans Serif"/>
            </a:endParaRPr>
          </a:p>
          <a:p>
            <a:pPr marL="12700" marR="15875">
              <a:lnSpc>
                <a:spcPct val="150100"/>
              </a:lnSpc>
              <a:tabLst>
                <a:tab pos="1036955" algn="l"/>
                <a:tab pos="2651760" algn="l"/>
                <a:tab pos="3744595" algn="l"/>
                <a:tab pos="4316730" algn="l"/>
                <a:tab pos="4696460" algn="l"/>
                <a:tab pos="5436870" algn="l"/>
                <a:tab pos="5807710" algn="l"/>
                <a:tab pos="6319520" algn="l"/>
                <a:tab pos="7472680" algn="l"/>
                <a:tab pos="8917940" algn="l"/>
                <a:tab pos="9544685" algn="l"/>
              </a:tabLst>
            </a:pPr>
            <a:r>
              <a:rPr sz="2000" spc="-10" dirty="0">
                <a:latin typeface="Microsoft Sans Serif"/>
                <a:cs typeface="Microsoft Sans Serif"/>
              </a:rPr>
              <a:t>“Sexual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10" dirty="0">
                <a:latin typeface="Microsoft Sans Serif"/>
                <a:cs typeface="Microsoft Sans Serif"/>
              </a:rPr>
              <a:t>Harassment”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10" dirty="0">
                <a:latin typeface="Microsoft Sans Serif"/>
                <a:cs typeface="Microsoft Sans Serif"/>
              </a:rPr>
              <a:t>includes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25" dirty="0">
                <a:latin typeface="Microsoft Sans Serif"/>
                <a:cs typeface="Microsoft Sans Serif"/>
              </a:rPr>
              <a:t>any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25" dirty="0">
                <a:latin typeface="Microsoft Sans Serif"/>
                <a:cs typeface="Microsoft Sans Serif"/>
              </a:rPr>
              <a:t>or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20" dirty="0">
                <a:latin typeface="Microsoft Sans Serif"/>
                <a:cs typeface="Microsoft Sans Serif"/>
              </a:rPr>
              <a:t>more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25" dirty="0">
                <a:latin typeface="Microsoft Sans Serif"/>
                <a:cs typeface="Microsoft Sans Serif"/>
              </a:rPr>
              <a:t>of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25" dirty="0">
                <a:latin typeface="Microsoft Sans Serif"/>
                <a:cs typeface="Microsoft Sans Serif"/>
              </a:rPr>
              <a:t>the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10" dirty="0">
                <a:latin typeface="Microsoft Sans Serif"/>
                <a:cs typeface="Microsoft Sans Serif"/>
              </a:rPr>
              <a:t>following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10" dirty="0">
                <a:latin typeface="Microsoft Sans Serif"/>
                <a:cs typeface="Microsoft Sans Serif"/>
              </a:rPr>
              <a:t>unwelcome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20" dirty="0">
                <a:latin typeface="Microsoft Sans Serif"/>
                <a:cs typeface="Microsoft Sans Serif"/>
              </a:rPr>
              <a:t>acts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55" dirty="0">
                <a:latin typeface="Microsoft Sans Serif"/>
                <a:cs typeface="Microsoft Sans Serif"/>
              </a:rPr>
              <a:t>or </a:t>
            </a:r>
            <a:r>
              <a:rPr sz="2000" dirty="0">
                <a:latin typeface="Microsoft Sans Serif"/>
                <a:cs typeface="Microsoft Sans Serif"/>
              </a:rPr>
              <a:t>behavior</a:t>
            </a:r>
            <a:r>
              <a:rPr sz="2000" spc="-114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whether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directly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or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by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implication</a:t>
            </a:r>
            <a:r>
              <a:rPr sz="2000" spc="-9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faced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by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women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in</a:t>
            </a:r>
            <a:r>
              <a:rPr sz="2000" spc="-5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her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workplace</a:t>
            </a:r>
            <a:r>
              <a:rPr sz="2000" spc="5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namely:-</a:t>
            </a:r>
            <a:endParaRPr sz="2000">
              <a:latin typeface="Microsoft Sans Serif"/>
              <a:cs typeface="Microsoft Sans Serif"/>
            </a:endParaRPr>
          </a:p>
          <a:p>
            <a:pPr marL="528955" indent="-516255">
              <a:lnSpc>
                <a:spcPct val="100000"/>
              </a:lnSpc>
              <a:spcBef>
                <a:spcPts val="1200"/>
              </a:spcBef>
              <a:buAutoNum type="romanLcPeriod"/>
              <a:tabLst>
                <a:tab pos="528955" algn="l"/>
              </a:tabLst>
            </a:pPr>
            <a:r>
              <a:rPr sz="2000" dirty="0">
                <a:latin typeface="Microsoft Sans Serif"/>
                <a:cs typeface="Microsoft Sans Serif"/>
              </a:rPr>
              <a:t>Physical contact</a:t>
            </a:r>
            <a:r>
              <a:rPr sz="2000" spc="-7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or</a:t>
            </a:r>
            <a:r>
              <a:rPr sz="2000" spc="-4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advances;</a:t>
            </a:r>
            <a:endParaRPr sz="2000">
              <a:latin typeface="Microsoft Sans Serif"/>
              <a:cs typeface="Microsoft Sans Serif"/>
            </a:endParaRPr>
          </a:p>
          <a:p>
            <a:pPr marL="528955" indent="-516255">
              <a:lnSpc>
                <a:spcPct val="100000"/>
              </a:lnSpc>
              <a:spcBef>
                <a:spcPts val="1200"/>
              </a:spcBef>
              <a:buAutoNum type="romanLcPeriod"/>
              <a:tabLst>
                <a:tab pos="528955" algn="l"/>
              </a:tabLst>
            </a:pPr>
            <a:r>
              <a:rPr sz="2000" dirty="0">
                <a:latin typeface="Microsoft Sans Serif"/>
                <a:cs typeface="Microsoft Sans Serif"/>
              </a:rPr>
              <a:t>A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demand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or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request</a:t>
            </a:r>
            <a:r>
              <a:rPr sz="2000" spc="-6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for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sexual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favours;</a:t>
            </a:r>
            <a:r>
              <a:rPr sz="2000" spc="-85" dirty="0">
                <a:latin typeface="Microsoft Sans Serif"/>
                <a:cs typeface="Microsoft Sans Serif"/>
              </a:rPr>
              <a:t> </a:t>
            </a:r>
            <a:r>
              <a:rPr sz="2000" spc="-25" dirty="0">
                <a:latin typeface="Microsoft Sans Serif"/>
                <a:cs typeface="Microsoft Sans Serif"/>
              </a:rPr>
              <a:t>or</a:t>
            </a:r>
            <a:endParaRPr sz="2000">
              <a:latin typeface="Microsoft Sans Serif"/>
              <a:cs typeface="Microsoft Sans Serif"/>
            </a:endParaRPr>
          </a:p>
          <a:p>
            <a:pPr marL="528955" indent="-516255">
              <a:lnSpc>
                <a:spcPct val="100000"/>
              </a:lnSpc>
              <a:spcBef>
                <a:spcPts val="1205"/>
              </a:spcBef>
              <a:buAutoNum type="romanLcPeriod"/>
              <a:tabLst>
                <a:tab pos="528955" algn="l"/>
              </a:tabLst>
            </a:pPr>
            <a:r>
              <a:rPr sz="2000" dirty="0">
                <a:latin typeface="Microsoft Sans Serif"/>
                <a:cs typeface="Microsoft Sans Serif"/>
              </a:rPr>
              <a:t>Making</a:t>
            </a:r>
            <a:r>
              <a:rPr sz="2000" spc="-1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sexually</a:t>
            </a:r>
            <a:r>
              <a:rPr sz="2000" spc="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coloured</a:t>
            </a:r>
            <a:r>
              <a:rPr sz="2000" spc="-7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remarks.</a:t>
            </a:r>
            <a:endParaRPr sz="2000">
              <a:latin typeface="Microsoft Sans Serif"/>
              <a:cs typeface="Microsoft Sans Serif"/>
            </a:endParaRPr>
          </a:p>
          <a:p>
            <a:pPr marL="528955" indent="-516255">
              <a:lnSpc>
                <a:spcPct val="100000"/>
              </a:lnSpc>
              <a:spcBef>
                <a:spcPts val="1200"/>
              </a:spcBef>
              <a:buAutoNum type="romanLcPeriod"/>
              <a:tabLst>
                <a:tab pos="528955" algn="l"/>
              </a:tabLst>
            </a:pPr>
            <a:r>
              <a:rPr sz="2000" dirty="0">
                <a:latin typeface="Microsoft Sans Serif"/>
                <a:cs typeface="Microsoft Sans Serif"/>
              </a:rPr>
              <a:t>Showing</a:t>
            </a:r>
            <a:r>
              <a:rPr sz="2000" spc="-5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pornography;</a:t>
            </a:r>
            <a:r>
              <a:rPr sz="2000" spc="-135" dirty="0">
                <a:latin typeface="Microsoft Sans Serif"/>
                <a:cs typeface="Microsoft Sans Serif"/>
              </a:rPr>
              <a:t> </a:t>
            </a:r>
            <a:r>
              <a:rPr sz="2000" spc="-25" dirty="0">
                <a:latin typeface="Microsoft Sans Serif"/>
                <a:cs typeface="Microsoft Sans Serif"/>
              </a:rPr>
              <a:t>or</a:t>
            </a:r>
            <a:endParaRPr sz="2000">
              <a:latin typeface="Microsoft Sans Serif"/>
              <a:cs typeface="Microsoft Sans Serif"/>
            </a:endParaRPr>
          </a:p>
          <a:p>
            <a:pPr marL="528955" indent="-516255">
              <a:lnSpc>
                <a:spcPct val="100000"/>
              </a:lnSpc>
              <a:spcBef>
                <a:spcPts val="1205"/>
              </a:spcBef>
              <a:buAutoNum type="romanLcPeriod"/>
              <a:tabLst>
                <a:tab pos="528955" algn="l"/>
              </a:tabLst>
            </a:pPr>
            <a:r>
              <a:rPr sz="2000" dirty="0">
                <a:latin typeface="Microsoft Sans Serif"/>
                <a:cs typeface="Microsoft Sans Serif"/>
              </a:rPr>
              <a:t>Any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other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unwelcome physical,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verbal</a:t>
            </a:r>
            <a:r>
              <a:rPr sz="2000" spc="-7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or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non-verbal</a:t>
            </a:r>
            <a:r>
              <a:rPr sz="2000" spc="-1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conduct</a:t>
            </a:r>
            <a:r>
              <a:rPr sz="2000" spc="-4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of</a:t>
            </a:r>
            <a:r>
              <a:rPr sz="2000" spc="-4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sexual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nature;</a:t>
            </a:r>
            <a:endParaRPr sz="20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20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55"/>
              </a:spcBef>
            </a:pPr>
            <a:endParaRPr sz="20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solidFill>
                  <a:srgbClr val="888888"/>
                </a:solidFill>
                <a:latin typeface="Microsoft Sans Serif"/>
                <a:cs typeface="Microsoft Sans Serif"/>
              </a:rPr>
              <a:t>Source</a:t>
            </a:r>
            <a:r>
              <a:rPr sz="1800" spc="-25" dirty="0">
                <a:solidFill>
                  <a:srgbClr val="888888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888888"/>
                </a:solidFill>
                <a:latin typeface="Microsoft Sans Serif"/>
                <a:cs typeface="Microsoft Sans Serif"/>
              </a:rPr>
              <a:t>:</a:t>
            </a:r>
            <a:r>
              <a:rPr sz="1800" spc="10" dirty="0">
                <a:solidFill>
                  <a:srgbClr val="888888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888888"/>
                </a:solidFill>
                <a:latin typeface="Microsoft Sans Serif"/>
                <a:cs typeface="Microsoft Sans Serif"/>
              </a:rPr>
              <a:t>POSH</a:t>
            </a:r>
            <a:r>
              <a:rPr sz="1800" spc="40" dirty="0">
                <a:solidFill>
                  <a:srgbClr val="888888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888888"/>
                </a:solidFill>
                <a:latin typeface="Microsoft Sans Serif"/>
                <a:cs typeface="Microsoft Sans Serif"/>
              </a:rPr>
              <a:t>Act</a:t>
            </a:r>
            <a:r>
              <a:rPr sz="1800" spc="10" dirty="0">
                <a:solidFill>
                  <a:srgbClr val="888888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888888"/>
                </a:solidFill>
                <a:latin typeface="Microsoft Sans Serif"/>
                <a:cs typeface="Microsoft Sans Serif"/>
              </a:rPr>
              <a:t>2013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54151" rIns="0" bIns="0" rtlCol="0">
            <a:spAutoFit/>
          </a:bodyPr>
          <a:lstStyle/>
          <a:p>
            <a:pPr marL="365125">
              <a:lnSpc>
                <a:spcPct val="100000"/>
              </a:lnSpc>
              <a:spcBef>
                <a:spcPts val="105"/>
              </a:spcBef>
            </a:pPr>
            <a:r>
              <a:rPr dirty="0"/>
              <a:t>Workplace</a:t>
            </a:r>
            <a:r>
              <a:rPr spc="-165" dirty="0"/>
              <a:t> </a:t>
            </a:r>
            <a:r>
              <a:rPr dirty="0"/>
              <a:t>Sexual</a:t>
            </a:r>
            <a:r>
              <a:rPr spc="-90" dirty="0"/>
              <a:t> </a:t>
            </a:r>
            <a:r>
              <a:rPr dirty="0"/>
              <a:t>Harassment</a:t>
            </a:r>
            <a:r>
              <a:rPr spc="-12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10" dirty="0"/>
              <a:t>Definition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86900" y="160020"/>
            <a:ext cx="736092" cy="101955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701" y="1877847"/>
            <a:ext cx="10191115" cy="551561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300"/>
              </a:spcBef>
              <a:buAutoNum type="arabicPeriod"/>
              <a:tabLst>
                <a:tab pos="469900" algn="l"/>
              </a:tabLst>
            </a:pPr>
            <a:r>
              <a:rPr sz="2000" dirty="0">
                <a:latin typeface="Microsoft Sans Serif"/>
                <a:cs typeface="Microsoft Sans Serif"/>
              </a:rPr>
              <a:t>Making</a:t>
            </a:r>
            <a:r>
              <a:rPr sz="2000" spc="-10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sexually</a:t>
            </a:r>
            <a:r>
              <a:rPr sz="2000" spc="8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suggesting</a:t>
            </a:r>
            <a:r>
              <a:rPr sz="2000" spc="-9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remarks</a:t>
            </a:r>
            <a:r>
              <a:rPr sz="2000" spc="-1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or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innuendos.</a:t>
            </a:r>
            <a:endParaRPr sz="2000" dirty="0">
              <a:latin typeface="Microsoft Sans Serif"/>
              <a:cs typeface="Microsoft Sans Serif"/>
            </a:endParaRPr>
          </a:p>
          <a:p>
            <a:pPr marL="469900" marR="227329" indent="-457834">
              <a:lnSpc>
                <a:spcPct val="150100"/>
              </a:lnSpc>
              <a:buAutoNum type="arabicPeriod"/>
              <a:tabLst>
                <a:tab pos="469900" algn="l"/>
              </a:tabLst>
            </a:pPr>
            <a:r>
              <a:rPr sz="2000" dirty="0">
                <a:latin typeface="Microsoft Sans Serif"/>
                <a:cs typeface="Microsoft Sans Serif"/>
              </a:rPr>
              <a:t>Serious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or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repeated</a:t>
            </a:r>
            <a:r>
              <a:rPr sz="2000" spc="-4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offensive</a:t>
            </a:r>
            <a:r>
              <a:rPr sz="2000" spc="-1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remarks,</a:t>
            </a:r>
            <a:r>
              <a:rPr sz="2000" spc="-9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such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as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teasing</a:t>
            </a:r>
            <a:r>
              <a:rPr sz="2000" spc="-8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related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to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person’s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body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spc="-25" dirty="0">
                <a:latin typeface="Microsoft Sans Serif"/>
                <a:cs typeface="Microsoft Sans Serif"/>
              </a:rPr>
              <a:t>or </a:t>
            </a:r>
            <a:r>
              <a:rPr sz="2000" spc="-10" dirty="0">
                <a:latin typeface="Microsoft Sans Serif"/>
                <a:cs typeface="Microsoft Sans Serif"/>
              </a:rPr>
              <a:t>appearance.</a:t>
            </a:r>
            <a:endParaRPr sz="2000" dirty="0">
              <a:latin typeface="Microsoft Sans Serif"/>
              <a:cs typeface="Microsoft Sans Serif"/>
            </a:endParaRPr>
          </a:p>
          <a:p>
            <a:pPr marL="469900" indent="-457200">
              <a:lnSpc>
                <a:spcPct val="100000"/>
              </a:lnSpc>
              <a:spcBef>
                <a:spcPts val="1200"/>
              </a:spcBef>
              <a:buAutoNum type="arabicPeriod"/>
              <a:tabLst>
                <a:tab pos="469900" algn="l"/>
              </a:tabLst>
            </a:pPr>
            <a:r>
              <a:rPr sz="2000" dirty="0">
                <a:latin typeface="Microsoft Sans Serif"/>
                <a:cs typeface="Microsoft Sans Serif"/>
              </a:rPr>
              <a:t>Offensive</a:t>
            </a:r>
            <a:r>
              <a:rPr sz="2000" spc="-6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comments</a:t>
            </a:r>
            <a:r>
              <a:rPr sz="2000" spc="-9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or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jokes.</a:t>
            </a:r>
            <a:endParaRPr sz="2000" dirty="0">
              <a:latin typeface="Microsoft Sans Serif"/>
              <a:cs typeface="Microsoft Sans Serif"/>
            </a:endParaRPr>
          </a:p>
          <a:p>
            <a:pPr marL="469900" indent="-457200">
              <a:lnSpc>
                <a:spcPct val="100000"/>
              </a:lnSpc>
              <a:spcBef>
                <a:spcPts val="1200"/>
              </a:spcBef>
              <a:buAutoNum type="arabicPeriod"/>
              <a:tabLst>
                <a:tab pos="469900" algn="l"/>
              </a:tabLst>
            </a:pPr>
            <a:r>
              <a:rPr sz="2000" spc="-10" dirty="0">
                <a:latin typeface="Microsoft Sans Serif"/>
                <a:cs typeface="Microsoft Sans Serif"/>
              </a:rPr>
              <a:t>Inappropriate</a:t>
            </a:r>
            <a:r>
              <a:rPr sz="2000" spc="-1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questions,</a:t>
            </a:r>
            <a:r>
              <a:rPr sz="2000" spc="-5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suggestions</a:t>
            </a:r>
            <a:r>
              <a:rPr sz="2000" spc="-6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or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remarks</a:t>
            </a:r>
            <a:r>
              <a:rPr sz="2000" spc="-6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about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 person’s</a:t>
            </a:r>
            <a:r>
              <a:rPr sz="2000" spc="-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sex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life.</a:t>
            </a:r>
            <a:endParaRPr sz="2000" dirty="0">
              <a:latin typeface="Microsoft Sans Serif"/>
              <a:cs typeface="Microsoft Sans Serif"/>
            </a:endParaRPr>
          </a:p>
          <a:p>
            <a:pPr marL="469900" indent="-457200">
              <a:lnSpc>
                <a:spcPct val="100000"/>
              </a:lnSpc>
              <a:spcBef>
                <a:spcPts val="1205"/>
              </a:spcBef>
              <a:buAutoNum type="arabicPeriod"/>
              <a:tabLst>
                <a:tab pos="469900" algn="l"/>
              </a:tabLst>
            </a:pPr>
            <a:r>
              <a:rPr sz="2000" dirty="0">
                <a:latin typeface="Microsoft Sans Serif"/>
                <a:cs typeface="Microsoft Sans Serif"/>
              </a:rPr>
              <a:t>Displaying</a:t>
            </a:r>
            <a:r>
              <a:rPr sz="2000" spc="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sexist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or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other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offensive</a:t>
            </a:r>
            <a:r>
              <a:rPr sz="2000" spc="-114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pictures,</a:t>
            </a:r>
            <a:r>
              <a:rPr sz="2000" spc="-9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posters,</a:t>
            </a:r>
            <a:r>
              <a:rPr sz="2000" spc="-6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mms,</a:t>
            </a:r>
            <a:r>
              <a:rPr sz="2000" spc="-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sms,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whatsapp,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or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e-</a:t>
            </a:r>
            <a:r>
              <a:rPr sz="2000" spc="-10" dirty="0">
                <a:latin typeface="Microsoft Sans Serif"/>
                <a:cs typeface="Microsoft Sans Serif"/>
              </a:rPr>
              <a:t>mails.</a:t>
            </a:r>
            <a:endParaRPr sz="2000" dirty="0">
              <a:latin typeface="Microsoft Sans Serif"/>
              <a:cs typeface="Microsoft Sans Serif"/>
            </a:endParaRPr>
          </a:p>
          <a:p>
            <a:pPr marL="469900" indent="-457200">
              <a:lnSpc>
                <a:spcPct val="100000"/>
              </a:lnSpc>
              <a:spcBef>
                <a:spcPts val="1200"/>
              </a:spcBef>
              <a:buAutoNum type="arabicPeriod"/>
              <a:tabLst>
                <a:tab pos="469900" algn="l"/>
              </a:tabLst>
            </a:pPr>
            <a:r>
              <a:rPr sz="2000" dirty="0">
                <a:latin typeface="Microsoft Sans Serif"/>
                <a:cs typeface="Microsoft Sans Serif"/>
              </a:rPr>
              <a:t>Intimidation,</a:t>
            </a:r>
            <a:r>
              <a:rPr sz="2000" spc="-10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threats,</a:t>
            </a:r>
            <a:r>
              <a:rPr sz="2000" spc="-10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blackmail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around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sexual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favours.</a:t>
            </a:r>
            <a:endParaRPr sz="2000" dirty="0">
              <a:latin typeface="Microsoft Sans Serif"/>
              <a:cs typeface="Microsoft Sans Serif"/>
            </a:endParaRPr>
          </a:p>
          <a:p>
            <a:pPr marL="469900" marR="1078230" indent="-457834">
              <a:lnSpc>
                <a:spcPct val="150100"/>
              </a:lnSpc>
              <a:buAutoNum type="arabicPeriod"/>
              <a:tabLst>
                <a:tab pos="469900" algn="l"/>
              </a:tabLst>
            </a:pPr>
            <a:r>
              <a:rPr sz="2000" dirty="0">
                <a:latin typeface="Microsoft Sans Serif"/>
                <a:cs typeface="Microsoft Sans Serif"/>
              </a:rPr>
              <a:t>Threats,</a:t>
            </a:r>
            <a:r>
              <a:rPr sz="2000" spc="-114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intimidation</a:t>
            </a:r>
            <a:r>
              <a:rPr sz="2000" spc="-1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or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retaliation</a:t>
            </a:r>
            <a:r>
              <a:rPr sz="2000" spc="-9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against</a:t>
            </a:r>
            <a:r>
              <a:rPr sz="2000" spc="-4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an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employee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who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speaks</a:t>
            </a:r>
            <a:r>
              <a:rPr sz="2000" spc="-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up</a:t>
            </a:r>
            <a:r>
              <a:rPr sz="2000" spc="-2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about </a:t>
            </a:r>
            <a:r>
              <a:rPr sz="2000" dirty="0">
                <a:latin typeface="Microsoft Sans Serif"/>
                <a:cs typeface="Microsoft Sans Serif"/>
              </a:rPr>
              <a:t>unwelcome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behaviour</a:t>
            </a:r>
            <a:r>
              <a:rPr sz="2000" spc="-1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with</a:t>
            </a:r>
            <a:r>
              <a:rPr sz="2000" spc="-5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sexual</a:t>
            </a:r>
            <a:r>
              <a:rPr sz="2000" spc="-7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overtones.</a:t>
            </a:r>
            <a:endParaRPr sz="2000" dirty="0">
              <a:latin typeface="Microsoft Sans Serif"/>
              <a:cs typeface="Microsoft Sans Serif"/>
            </a:endParaRPr>
          </a:p>
          <a:p>
            <a:pPr marL="469900" indent="-457200">
              <a:lnSpc>
                <a:spcPct val="100000"/>
              </a:lnSpc>
              <a:spcBef>
                <a:spcPts val="1205"/>
              </a:spcBef>
              <a:buAutoNum type="arabicPeriod"/>
              <a:tabLst>
                <a:tab pos="469900" algn="l"/>
              </a:tabLst>
            </a:pPr>
            <a:r>
              <a:rPr sz="2000" dirty="0">
                <a:latin typeface="Microsoft Sans Serif"/>
                <a:cs typeface="Microsoft Sans Serif"/>
              </a:rPr>
              <a:t>Unwelcome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social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invitations,</a:t>
            </a:r>
            <a:r>
              <a:rPr sz="2000" spc="-1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with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sexual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overtones</a:t>
            </a:r>
            <a:r>
              <a:rPr sz="2000" spc="-1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commonly</a:t>
            </a:r>
            <a:r>
              <a:rPr sz="2000" spc="-6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understood</a:t>
            </a:r>
            <a:r>
              <a:rPr sz="2000" spc="-10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as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flirting.</a:t>
            </a:r>
            <a:endParaRPr sz="2000" dirty="0">
              <a:latin typeface="Microsoft Sans Serif"/>
              <a:cs typeface="Microsoft Sans Serif"/>
            </a:endParaRPr>
          </a:p>
          <a:p>
            <a:pPr marL="469900" marR="221615" indent="-457834">
              <a:lnSpc>
                <a:spcPct val="150100"/>
              </a:lnSpc>
              <a:buAutoNum type="arabicPeriod"/>
              <a:tabLst>
                <a:tab pos="469900" algn="l"/>
              </a:tabLst>
            </a:pPr>
            <a:r>
              <a:rPr sz="2000" dirty="0">
                <a:latin typeface="Microsoft Sans Serif"/>
                <a:cs typeface="Microsoft Sans Serif"/>
              </a:rPr>
              <a:t>Unwelcome</a:t>
            </a:r>
            <a:r>
              <a:rPr sz="2000" spc="4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sexual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advances</a:t>
            </a:r>
            <a:r>
              <a:rPr sz="2000" spc="-9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which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may</a:t>
            </a:r>
            <a:r>
              <a:rPr sz="2000" spc="-5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or</a:t>
            </a:r>
            <a:r>
              <a:rPr sz="2000" spc="-4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may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not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be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accompanied</a:t>
            </a:r>
            <a:r>
              <a:rPr sz="2000" spc="-9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by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promises</a:t>
            </a:r>
            <a:r>
              <a:rPr sz="2000" spc="-120" dirty="0">
                <a:latin typeface="Microsoft Sans Serif"/>
                <a:cs typeface="Microsoft Sans Serif"/>
              </a:rPr>
              <a:t> </a:t>
            </a:r>
            <a:r>
              <a:rPr sz="2000" spc="-25" dirty="0">
                <a:latin typeface="Microsoft Sans Serif"/>
                <a:cs typeface="Microsoft Sans Serif"/>
              </a:rPr>
              <a:t>or </a:t>
            </a:r>
            <a:r>
              <a:rPr sz="2000" dirty="0">
                <a:latin typeface="Microsoft Sans Serif"/>
                <a:cs typeface="Microsoft Sans Serif"/>
              </a:rPr>
              <a:t>threats,</a:t>
            </a:r>
            <a:r>
              <a:rPr sz="2000" spc="-10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explicit</a:t>
            </a:r>
            <a:r>
              <a:rPr sz="2000" spc="-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or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implicit.</a:t>
            </a:r>
            <a:endParaRPr sz="2000" dirty="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51915" y="217373"/>
            <a:ext cx="8385225" cy="1009763"/>
          </a:xfrm>
          <a:prstGeom prst="rect">
            <a:avLst/>
          </a:prstGeom>
        </p:spPr>
        <p:txBody>
          <a:bodyPr vert="horz" wrap="square" lIns="0" tIns="146557" rIns="0" bIns="0" rtlCol="0">
            <a:spAutoFit/>
          </a:bodyPr>
          <a:lstStyle/>
          <a:p>
            <a:pPr marL="1981200" marR="5080" indent="-1143635">
              <a:lnSpc>
                <a:spcPct val="100000"/>
              </a:lnSpc>
              <a:spcBef>
                <a:spcPts val="110"/>
              </a:spcBef>
            </a:pPr>
            <a:r>
              <a:rPr sz="2800" dirty="0"/>
              <a:t>Examples</a:t>
            </a:r>
            <a:r>
              <a:rPr sz="2800" spc="-90" dirty="0"/>
              <a:t> </a:t>
            </a:r>
            <a:r>
              <a:rPr sz="2800" dirty="0"/>
              <a:t>of</a:t>
            </a:r>
            <a:r>
              <a:rPr sz="2800" spc="-50" dirty="0"/>
              <a:t> </a:t>
            </a:r>
            <a:r>
              <a:rPr sz="2800" dirty="0" err="1"/>
              <a:t>behavio</a:t>
            </a:r>
            <a:r>
              <a:rPr lang="en-US" sz="2800" dirty="0" err="1"/>
              <a:t>u</a:t>
            </a:r>
            <a:r>
              <a:rPr sz="2800" dirty="0" err="1"/>
              <a:t>r</a:t>
            </a:r>
            <a:r>
              <a:rPr sz="2800" spc="-55" dirty="0"/>
              <a:t> </a:t>
            </a:r>
            <a:r>
              <a:rPr sz="2800" dirty="0"/>
              <a:t>that</a:t>
            </a:r>
            <a:r>
              <a:rPr sz="2800" spc="-85" dirty="0"/>
              <a:t> </a:t>
            </a:r>
            <a:r>
              <a:rPr sz="2800" dirty="0"/>
              <a:t>constitute</a:t>
            </a:r>
            <a:r>
              <a:rPr sz="2800" spc="-135" dirty="0"/>
              <a:t> </a:t>
            </a:r>
            <a:r>
              <a:rPr sz="2800" spc="-10" dirty="0"/>
              <a:t>sexual </a:t>
            </a:r>
            <a:r>
              <a:rPr sz="2800" dirty="0"/>
              <a:t>harassment</a:t>
            </a:r>
            <a:r>
              <a:rPr sz="2800" spc="-80" dirty="0"/>
              <a:t> </a:t>
            </a:r>
            <a:r>
              <a:rPr sz="2800" dirty="0"/>
              <a:t>at</a:t>
            </a:r>
            <a:r>
              <a:rPr sz="2800" spc="-70" dirty="0"/>
              <a:t> </a:t>
            </a:r>
            <a:r>
              <a:rPr sz="2800" dirty="0"/>
              <a:t>the</a:t>
            </a:r>
            <a:r>
              <a:rPr sz="2800" spc="-55" dirty="0"/>
              <a:t> </a:t>
            </a:r>
            <a:r>
              <a:rPr sz="2800" spc="-10" dirty="0"/>
              <a:t>workplace</a:t>
            </a:r>
            <a:endParaRPr sz="2800" dirty="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88068" y="196596"/>
            <a:ext cx="740664" cy="101955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701" y="1647825"/>
            <a:ext cx="10086340" cy="5494453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432434" indent="-419734">
              <a:lnSpc>
                <a:spcPct val="150000"/>
              </a:lnSpc>
              <a:spcBef>
                <a:spcPts val="1300"/>
              </a:spcBef>
              <a:buAutoNum type="arabicPeriod" startAt="10"/>
              <a:tabLst>
                <a:tab pos="432434" algn="l"/>
              </a:tabLst>
            </a:pPr>
            <a:r>
              <a:rPr sz="2000" dirty="0">
                <a:latin typeface="Microsoft Sans Serif"/>
                <a:cs typeface="Microsoft Sans Serif"/>
              </a:rPr>
              <a:t>Physical contact</a:t>
            </a:r>
            <a:r>
              <a:rPr sz="2000" spc="-7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such</a:t>
            </a:r>
            <a:r>
              <a:rPr sz="2000" spc="-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as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touching</a:t>
            </a:r>
            <a:r>
              <a:rPr sz="2000" spc="-9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or</a:t>
            </a:r>
            <a:r>
              <a:rPr sz="2000" spc="-10" dirty="0">
                <a:latin typeface="Microsoft Sans Serif"/>
                <a:cs typeface="Microsoft Sans Serif"/>
              </a:rPr>
              <a:t> pinching.</a:t>
            </a:r>
            <a:endParaRPr sz="2000" dirty="0">
              <a:latin typeface="Microsoft Sans Serif"/>
              <a:cs typeface="Microsoft Sans Serif"/>
            </a:endParaRPr>
          </a:p>
          <a:p>
            <a:pPr marL="432434" indent="-419734">
              <a:lnSpc>
                <a:spcPct val="150000"/>
              </a:lnSpc>
              <a:spcBef>
                <a:spcPts val="1200"/>
              </a:spcBef>
              <a:buAutoNum type="arabicPeriod" startAt="10"/>
              <a:tabLst>
                <a:tab pos="432434" algn="l"/>
              </a:tabLst>
            </a:pPr>
            <a:r>
              <a:rPr sz="2000" dirty="0">
                <a:latin typeface="Microsoft Sans Serif"/>
                <a:cs typeface="Microsoft Sans Serif"/>
              </a:rPr>
              <a:t>Caressing,</a:t>
            </a:r>
            <a:r>
              <a:rPr sz="2000" spc="-9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kissing</a:t>
            </a:r>
            <a:r>
              <a:rPr sz="2000" spc="-6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or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fondling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someone</a:t>
            </a:r>
            <a:r>
              <a:rPr sz="2000" spc="-7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against</a:t>
            </a:r>
            <a:r>
              <a:rPr sz="2000" spc="-4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her</a:t>
            </a:r>
            <a:r>
              <a:rPr sz="2000" spc="-5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will</a:t>
            </a:r>
            <a:r>
              <a:rPr sz="2000" spc="5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(could be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considered</a:t>
            </a:r>
            <a:r>
              <a:rPr sz="2000" spc="-9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assault).</a:t>
            </a:r>
            <a:endParaRPr sz="2000" dirty="0">
              <a:latin typeface="Microsoft Sans Serif"/>
              <a:cs typeface="Microsoft Sans Serif"/>
            </a:endParaRPr>
          </a:p>
          <a:p>
            <a:pPr marL="12700" marR="763270" indent="419734">
              <a:lnSpc>
                <a:spcPct val="150000"/>
              </a:lnSpc>
              <a:buAutoNum type="arabicPeriod" startAt="10"/>
              <a:tabLst>
                <a:tab pos="432434" algn="l"/>
              </a:tabLst>
            </a:pPr>
            <a:r>
              <a:rPr sz="2000" dirty="0">
                <a:latin typeface="Microsoft Sans Serif"/>
                <a:cs typeface="Microsoft Sans Serif"/>
              </a:rPr>
              <a:t>Invasion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of</a:t>
            </a:r>
            <a:r>
              <a:rPr sz="2000" spc="-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personal</a:t>
            </a:r>
            <a:r>
              <a:rPr sz="2000" spc="-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space</a:t>
            </a:r>
            <a:r>
              <a:rPr sz="2000" spc="-4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(getting</a:t>
            </a:r>
            <a:r>
              <a:rPr sz="2000" spc="-1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too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close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for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no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reason,</a:t>
            </a:r>
            <a:r>
              <a:rPr sz="2000" spc="-5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brushing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against</a:t>
            </a:r>
            <a:r>
              <a:rPr sz="2000" spc="-65" dirty="0">
                <a:latin typeface="Microsoft Sans Serif"/>
                <a:cs typeface="Microsoft Sans Serif"/>
              </a:rPr>
              <a:t> </a:t>
            </a:r>
            <a:r>
              <a:rPr sz="2000" spc="-25" dirty="0">
                <a:latin typeface="Microsoft Sans Serif"/>
                <a:cs typeface="Microsoft Sans Serif"/>
              </a:rPr>
              <a:t>or </a:t>
            </a:r>
            <a:r>
              <a:rPr sz="2000" dirty="0">
                <a:latin typeface="Microsoft Sans Serif"/>
                <a:cs typeface="Microsoft Sans Serif"/>
              </a:rPr>
              <a:t>cornering</a:t>
            </a:r>
            <a:r>
              <a:rPr sz="2000" spc="-6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someone).</a:t>
            </a:r>
            <a:endParaRPr sz="2000" dirty="0">
              <a:latin typeface="Microsoft Sans Serif"/>
              <a:cs typeface="Microsoft Sans Serif"/>
            </a:endParaRPr>
          </a:p>
          <a:p>
            <a:pPr marL="432434" indent="-419734">
              <a:lnSpc>
                <a:spcPct val="150000"/>
              </a:lnSpc>
              <a:spcBef>
                <a:spcPts val="1200"/>
              </a:spcBef>
              <a:buAutoNum type="arabicPeriod" startAt="10"/>
              <a:tabLst>
                <a:tab pos="432434" algn="l"/>
              </a:tabLst>
            </a:pPr>
            <a:r>
              <a:rPr sz="2000" dirty="0">
                <a:latin typeface="Microsoft Sans Serif"/>
                <a:cs typeface="Microsoft Sans Serif"/>
              </a:rPr>
              <a:t>Persistently</a:t>
            </a:r>
            <a:r>
              <a:rPr sz="2000" spc="-4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asking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someone</a:t>
            </a:r>
            <a:r>
              <a:rPr sz="2000" spc="-5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out,</a:t>
            </a:r>
            <a:r>
              <a:rPr sz="2000" spc="-6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despite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being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turned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down.</a:t>
            </a:r>
            <a:endParaRPr sz="2000" dirty="0">
              <a:latin typeface="Microsoft Sans Serif"/>
              <a:cs typeface="Microsoft Sans Serif"/>
            </a:endParaRPr>
          </a:p>
          <a:p>
            <a:pPr marL="433070" indent="-420370">
              <a:lnSpc>
                <a:spcPct val="150000"/>
              </a:lnSpc>
              <a:spcBef>
                <a:spcPts val="1205"/>
              </a:spcBef>
              <a:buAutoNum type="arabicPeriod" startAt="10"/>
              <a:tabLst>
                <a:tab pos="433070" algn="l"/>
              </a:tabLst>
            </a:pPr>
            <a:r>
              <a:rPr sz="2000" dirty="0">
                <a:latin typeface="Microsoft Sans Serif"/>
                <a:cs typeface="Microsoft Sans Serif"/>
              </a:rPr>
              <a:t>Stalking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an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individual.</a:t>
            </a:r>
            <a:endParaRPr sz="2000" dirty="0">
              <a:latin typeface="Microsoft Sans Serif"/>
              <a:cs typeface="Microsoft Sans Serif"/>
            </a:endParaRPr>
          </a:p>
          <a:p>
            <a:pPr marL="12700" marR="104775" indent="420370">
              <a:lnSpc>
                <a:spcPct val="150000"/>
              </a:lnSpc>
              <a:buAutoNum type="arabicPeriod" startAt="10"/>
              <a:tabLst>
                <a:tab pos="433070" algn="l"/>
              </a:tabLst>
            </a:pPr>
            <a:r>
              <a:rPr sz="2000" dirty="0">
                <a:latin typeface="Microsoft Sans Serif"/>
                <a:cs typeface="Microsoft Sans Serif"/>
              </a:rPr>
              <a:t>Abuse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of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authority</a:t>
            </a:r>
            <a:r>
              <a:rPr sz="2000" spc="-10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or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power</a:t>
            </a:r>
            <a:r>
              <a:rPr sz="2000" spc="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to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threaten</a:t>
            </a:r>
            <a:r>
              <a:rPr sz="2000" spc="-1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person’s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job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or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undermine</a:t>
            </a:r>
            <a:r>
              <a:rPr sz="2000" spc="-8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her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performance </a:t>
            </a:r>
            <a:r>
              <a:rPr sz="2000" dirty="0">
                <a:latin typeface="Microsoft Sans Serif"/>
                <a:cs typeface="Microsoft Sans Serif"/>
              </a:rPr>
              <a:t>against</a:t>
            </a:r>
            <a:r>
              <a:rPr sz="2000" spc="-7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sexual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favours.</a:t>
            </a:r>
            <a:endParaRPr sz="2000" dirty="0">
              <a:latin typeface="Microsoft Sans Serif"/>
              <a:cs typeface="Microsoft Sans Serif"/>
            </a:endParaRPr>
          </a:p>
          <a:p>
            <a:pPr marL="432434" indent="-419734">
              <a:lnSpc>
                <a:spcPct val="150000"/>
              </a:lnSpc>
              <a:spcBef>
                <a:spcPts val="1200"/>
              </a:spcBef>
              <a:buAutoNum type="arabicPeriod" startAt="10"/>
              <a:tabLst>
                <a:tab pos="432434" algn="l"/>
              </a:tabLst>
            </a:pPr>
            <a:r>
              <a:rPr sz="2000" dirty="0">
                <a:latin typeface="Microsoft Sans Serif"/>
                <a:cs typeface="Microsoft Sans Serif"/>
              </a:rPr>
              <a:t>Falsely</a:t>
            </a:r>
            <a:r>
              <a:rPr sz="2000" spc="6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accusing</a:t>
            </a:r>
            <a:r>
              <a:rPr sz="2000" spc="-6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and</a:t>
            </a:r>
            <a:r>
              <a:rPr sz="2000" spc="-4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undermining</a:t>
            </a:r>
            <a:r>
              <a:rPr sz="2000" spc="-1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</a:t>
            </a:r>
            <a:r>
              <a:rPr sz="2000" spc="-4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person</a:t>
            </a:r>
            <a:r>
              <a:rPr sz="2000" spc="-6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behind</a:t>
            </a:r>
            <a:r>
              <a:rPr sz="2000" spc="-7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closed</a:t>
            </a:r>
            <a:r>
              <a:rPr sz="2000" spc="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doors</a:t>
            </a:r>
            <a:r>
              <a:rPr sz="2000" spc="-6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for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sexual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favours.</a:t>
            </a:r>
            <a:endParaRPr sz="2000" dirty="0">
              <a:latin typeface="Microsoft Sans Serif"/>
              <a:cs typeface="Microsoft Sans Serif"/>
            </a:endParaRPr>
          </a:p>
          <a:p>
            <a:pPr marL="432434" indent="-419734">
              <a:lnSpc>
                <a:spcPct val="150000"/>
              </a:lnSpc>
              <a:spcBef>
                <a:spcPts val="1205"/>
              </a:spcBef>
              <a:buAutoNum type="arabicPeriod" startAt="10"/>
              <a:tabLst>
                <a:tab pos="432434" algn="l"/>
              </a:tabLst>
            </a:pPr>
            <a:r>
              <a:rPr sz="2000" dirty="0">
                <a:latin typeface="Microsoft Sans Serif"/>
                <a:cs typeface="Microsoft Sans Serif"/>
              </a:rPr>
              <a:t>Controlling</a:t>
            </a:r>
            <a:r>
              <a:rPr sz="2000" spc="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person’s</a:t>
            </a:r>
            <a:r>
              <a:rPr sz="2000" spc="-4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reputation</a:t>
            </a:r>
            <a:r>
              <a:rPr sz="2000" spc="-1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by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rumour-</a:t>
            </a:r>
            <a:r>
              <a:rPr sz="2000" spc="-10" dirty="0">
                <a:latin typeface="Microsoft Sans Serif"/>
                <a:cs typeface="Microsoft Sans Serif"/>
              </a:rPr>
              <a:t>mongering</a:t>
            </a:r>
            <a:r>
              <a:rPr sz="2000" spc="-1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about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her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private</a:t>
            </a:r>
            <a:r>
              <a:rPr sz="2000" spc="-12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life.</a:t>
            </a:r>
            <a:endParaRPr sz="2000" dirty="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2102" rIns="0" bIns="0" rtlCol="0">
            <a:spAutoFit/>
          </a:bodyPr>
          <a:lstStyle/>
          <a:p>
            <a:pPr marL="2133600" marR="5080" indent="-1143635">
              <a:lnSpc>
                <a:spcPts val="3350"/>
              </a:lnSpc>
              <a:spcBef>
                <a:spcPts val="215"/>
              </a:spcBef>
            </a:pPr>
            <a:r>
              <a:rPr sz="2800" dirty="0"/>
              <a:t>Examples</a:t>
            </a:r>
            <a:r>
              <a:rPr sz="2800" spc="-95" dirty="0"/>
              <a:t> </a:t>
            </a:r>
            <a:r>
              <a:rPr sz="2800" dirty="0"/>
              <a:t>of</a:t>
            </a:r>
            <a:r>
              <a:rPr sz="2800" spc="-50" dirty="0"/>
              <a:t> </a:t>
            </a:r>
            <a:r>
              <a:rPr sz="2800" spc="-10" dirty="0"/>
              <a:t>behavior</a:t>
            </a:r>
            <a:r>
              <a:rPr sz="2800" spc="-60" dirty="0"/>
              <a:t> </a:t>
            </a:r>
            <a:r>
              <a:rPr sz="2800" dirty="0"/>
              <a:t>that</a:t>
            </a:r>
            <a:r>
              <a:rPr sz="2800" spc="-85" dirty="0"/>
              <a:t> </a:t>
            </a:r>
            <a:r>
              <a:rPr sz="2800" spc="-10" dirty="0"/>
              <a:t>constitute</a:t>
            </a:r>
            <a:r>
              <a:rPr sz="2800" spc="-140" dirty="0"/>
              <a:t> </a:t>
            </a:r>
            <a:r>
              <a:rPr sz="2800" spc="-10" dirty="0"/>
              <a:t>sexual </a:t>
            </a:r>
            <a:r>
              <a:rPr sz="2800" dirty="0"/>
              <a:t>harassment</a:t>
            </a:r>
            <a:r>
              <a:rPr sz="2800" spc="-80" dirty="0"/>
              <a:t> </a:t>
            </a:r>
            <a:r>
              <a:rPr sz="2800" dirty="0"/>
              <a:t>at</a:t>
            </a:r>
            <a:r>
              <a:rPr sz="2800" spc="-70" dirty="0"/>
              <a:t> </a:t>
            </a:r>
            <a:r>
              <a:rPr sz="2800" dirty="0"/>
              <a:t>the</a:t>
            </a:r>
            <a:r>
              <a:rPr sz="2800" spc="-55" dirty="0"/>
              <a:t> </a:t>
            </a:r>
            <a:r>
              <a:rPr sz="2800" spc="-10" dirty="0"/>
              <a:t>workplace</a:t>
            </a:r>
            <a:endParaRPr sz="280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01783" y="265176"/>
            <a:ext cx="740664" cy="101498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22453" rIns="0" bIns="0" rtlCol="0">
            <a:spAutoFit/>
          </a:bodyPr>
          <a:lstStyle/>
          <a:p>
            <a:pPr marL="641985">
              <a:lnSpc>
                <a:spcPct val="100000"/>
              </a:lnSpc>
              <a:spcBef>
                <a:spcPts val="105"/>
              </a:spcBef>
            </a:pPr>
            <a:r>
              <a:rPr dirty="0"/>
              <a:t>CCASH</a:t>
            </a:r>
            <a:r>
              <a:rPr spc="5" dirty="0"/>
              <a:t> </a:t>
            </a:r>
            <a:r>
              <a:rPr spc="840" dirty="0"/>
              <a:t>–</a:t>
            </a:r>
            <a:r>
              <a:rPr spc="-5" dirty="0"/>
              <a:t> </a:t>
            </a:r>
            <a:r>
              <a:rPr dirty="0"/>
              <a:t>What</a:t>
            </a:r>
            <a:r>
              <a:rPr spc="-120" dirty="0"/>
              <a:t> </a:t>
            </a:r>
            <a:r>
              <a:rPr dirty="0"/>
              <a:t>is a </a:t>
            </a:r>
            <a:r>
              <a:rPr spc="-10" dirty="0"/>
              <a:t>Workplace?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07288" y="2131466"/>
            <a:ext cx="9569450" cy="30130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05435" marR="5080" indent="-293370">
              <a:lnSpc>
                <a:spcPct val="150100"/>
              </a:lnSpc>
              <a:spcBef>
                <a:spcPts val="95"/>
              </a:spcBef>
              <a:buClr>
                <a:srgbClr val="585858"/>
              </a:buClr>
              <a:buSzPct val="85000"/>
              <a:buChar char="●"/>
              <a:tabLst>
                <a:tab pos="305435" algn="l"/>
                <a:tab pos="913765" algn="l"/>
                <a:tab pos="1686560" algn="l"/>
                <a:tab pos="2583180" algn="l"/>
                <a:tab pos="3017520" algn="l"/>
                <a:tab pos="3538854" algn="l"/>
                <a:tab pos="4810760" algn="l"/>
                <a:tab pos="5730240" algn="l"/>
                <a:tab pos="6251575" algn="l"/>
                <a:tab pos="6631305" algn="l"/>
                <a:tab pos="7024370" algn="l"/>
                <a:tab pos="7898130" algn="l"/>
                <a:tab pos="8419465" algn="l"/>
                <a:tab pos="9352915" algn="l"/>
              </a:tabLst>
            </a:pPr>
            <a:r>
              <a:rPr sz="2000" spc="-25" dirty="0">
                <a:latin typeface="Microsoft Sans Serif"/>
                <a:cs typeface="Microsoft Sans Serif"/>
              </a:rPr>
              <a:t>Any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10" dirty="0">
                <a:latin typeface="Microsoft Sans Serif"/>
                <a:cs typeface="Microsoft Sans Serif"/>
              </a:rPr>
              <a:t>place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10" dirty="0">
                <a:latin typeface="Microsoft Sans Serif"/>
                <a:cs typeface="Microsoft Sans Serif"/>
              </a:rPr>
              <a:t>visited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25" dirty="0">
                <a:latin typeface="Microsoft Sans Serif"/>
                <a:cs typeface="Microsoft Sans Serif"/>
              </a:rPr>
              <a:t>by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25" dirty="0">
                <a:latin typeface="Microsoft Sans Serif"/>
                <a:cs typeface="Microsoft Sans Serif"/>
              </a:rPr>
              <a:t>the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10" dirty="0">
                <a:latin typeface="Microsoft Sans Serif"/>
                <a:cs typeface="Microsoft Sans Serif"/>
              </a:rPr>
              <a:t>employee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10" dirty="0">
                <a:latin typeface="Microsoft Sans Serif"/>
                <a:cs typeface="Microsoft Sans Serif"/>
              </a:rPr>
              <a:t>arising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25" dirty="0">
                <a:latin typeface="Microsoft Sans Serif"/>
                <a:cs typeface="Microsoft Sans Serif"/>
              </a:rPr>
              <a:t>out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25" dirty="0">
                <a:latin typeface="Microsoft Sans Serif"/>
                <a:cs typeface="Microsoft Sans Serif"/>
              </a:rPr>
              <a:t>of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25" dirty="0">
                <a:latin typeface="Microsoft Sans Serif"/>
                <a:cs typeface="Microsoft Sans Serif"/>
              </a:rPr>
              <a:t>or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10" dirty="0">
                <a:latin typeface="Microsoft Sans Serif"/>
                <a:cs typeface="Microsoft Sans Serif"/>
              </a:rPr>
              <a:t>during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25" dirty="0">
                <a:latin typeface="Microsoft Sans Serif"/>
                <a:cs typeface="Microsoft Sans Serif"/>
              </a:rPr>
              <a:t>the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10" dirty="0">
                <a:latin typeface="Microsoft Sans Serif"/>
                <a:cs typeface="Microsoft Sans Serif"/>
              </a:rPr>
              <a:t>course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55" dirty="0">
                <a:latin typeface="Microsoft Sans Serif"/>
                <a:cs typeface="Microsoft Sans Serif"/>
              </a:rPr>
              <a:t>of </a:t>
            </a:r>
            <a:r>
              <a:rPr sz="2000" spc="-10" dirty="0">
                <a:latin typeface="Microsoft Sans Serif"/>
                <a:cs typeface="Microsoft Sans Serif"/>
              </a:rPr>
              <a:t>employment.</a:t>
            </a:r>
            <a:endParaRPr sz="20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35"/>
              </a:spcBef>
              <a:buClr>
                <a:srgbClr val="585858"/>
              </a:buClr>
              <a:buFont typeface="Microsoft Sans Serif"/>
              <a:buChar char="●"/>
            </a:pPr>
            <a:endParaRPr sz="2000" dirty="0">
              <a:latin typeface="Microsoft Sans Serif"/>
              <a:cs typeface="Microsoft Sans Serif"/>
            </a:endParaRPr>
          </a:p>
          <a:p>
            <a:pPr marL="305435" indent="-292735">
              <a:lnSpc>
                <a:spcPct val="100000"/>
              </a:lnSpc>
              <a:buClr>
                <a:srgbClr val="585858"/>
              </a:buClr>
              <a:buSzPct val="85000"/>
              <a:buChar char="●"/>
              <a:tabLst>
                <a:tab pos="305435" algn="l"/>
              </a:tabLst>
            </a:pPr>
            <a:r>
              <a:rPr sz="2000" dirty="0">
                <a:latin typeface="Microsoft Sans Serif"/>
                <a:cs typeface="Microsoft Sans Serif"/>
              </a:rPr>
              <a:t>A</a:t>
            </a:r>
            <a:r>
              <a:rPr sz="2000" spc="6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trip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to a</a:t>
            </a:r>
            <a:r>
              <a:rPr sz="2000" spc="8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place</a:t>
            </a:r>
            <a:r>
              <a:rPr sz="2000" spc="7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as</a:t>
            </a:r>
            <a:r>
              <a:rPr sz="2000" spc="8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part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of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work.</a:t>
            </a:r>
            <a:endParaRPr sz="20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025"/>
              </a:spcBef>
              <a:buClr>
                <a:srgbClr val="585858"/>
              </a:buClr>
              <a:buFont typeface="Microsoft Sans Serif"/>
              <a:buChar char="●"/>
            </a:pPr>
            <a:endParaRPr sz="2000" dirty="0">
              <a:latin typeface="Microsoft Sans Serif"/>
              <a:cs typeface="Microsoft Sans Serif"/>
            </a:endParaRPr>
          </a:p>
          <a:p>
            <a:pPr marL="305435" indent="-292735">
              <a:lnSpc>
                <a:spcPct val="100000"/>
              </a:lnSpc>
              <a:buClr>
                <a:srgbClr val="585858"/>
              </a:buClr>
              <a:buSzPct val="85000"/>
              <a:buChar char="●"/>
              <a:tabLst>
                <a:tab pos="305435" algn="l"/>
              </a:tabLst>
            </a:pPr>
            <a:r>
              <a:rPr sz="2000" dirty="0">
                <a:latin typeface="Microsoft Sans Serif"/>
                <a:cs typeface="Microsoft Sans Serif"/>
              </a:rPr>
              <a:t>Vehicle</a:t>
            </a:r>
            <a:r>
              <a:rPr sz="2000" spc="9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for</a:t>
            </a:r>
            <a:r>
              <a:rPr sz="2000" spc="5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transportation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to</a:t>
            </a:r>
            <a:r>
              <a:rPr sz="2000" spc="6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and</a:t>
            </a:r>
            <a:r>
              <a:rPr sz="2000" spc="6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from</a:t>
            </a:r>
            <a:r>
              <a:rPr sz="2000" spc="5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work.</a:t>
            </a:r>
            <a:endParaRPr sz="20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065"/>
              </a:spcBef>
              <a:buClr>
                <a:srgbClr val="585858"/>
              </a:buClr>
              <a:buFont typeface="Microsoft Sans Serif"/>
              <a:buChar char="●"/>
            </a:pPr>
            <a:endParaRPr sz="2000" dirty="0">
              <a:latin typeface="Microsoft Sans Serif"/>
              <a:cs typeface="Microsoft Sans Serif"/>
            </a:endParaRPr>
          </a:p>
          <a:p>
            <a:pPr marL="305435" indent="-292735">
              <a:lnSpc>
                <a:spcPct val="100000"/>
              </a:lnSpc>
              <a:buClr>
                <a:srgbClr val="585858"/>
              </a:buClr>
              <a:buSzPct val="85000"/>
              <a:buChar char="●"/>
              <a:tabLst>
                <a:tab pos="305435" algn="l"/>
              </a:tabLst>
            </a:pPr>
            <a:r>
              <a:rPr sz="2000" dirty="0">
                <a:latin typeface="Microsoft Sans Serif"/>
                <a:cs typeface="Microsoft Sans Serif"/>
              </a:rPr>
              <a:t>Parks,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canteens, library,</a:t>
            </a:r>
            <a:r>
              <a:rPr sz="2000" spc="6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laboratory,</a:t>
            </a:r>
            <a:r>
              <a:rPr sz="2000" spc="7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any</a:t>
            </a:r>
            <a:r>
              <a:rPr sz="2000" spc="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public</a:t>
            </a:r>
            <a:r>
              <a:rPr sz="2000" spc="114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place</a:t>
            </a:r>
            <a:r>
              <a:rPr sz="2000" spc="10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within</a:t>
            </a:r>
            <a:r>
              <a:rPr sz="2000" spc="4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the</a:t>
            </a:r>
            <a:r>
              <a:rPr sz="2000" spc="7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institute.</a:t>
            </a:r>
            <a:endParaRPr sz="2000" dirty="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07288" y="5534101"/>
            <a:ext cx="2374900" cy="151320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05435" indent="-292735">
              <a:lnSpc>
                <a:spcPct val="100000"/>
              </a:lnSpc>
              <a:spcBef>
                <a:spcPts val="114"/>
              </a:spcBef>
              <a:buClr>
                <a:srgbClr val="585858"/>
              </a:buClr>
              <a:buSzPct val="85000"/>
              <a:buChar char="●"/>
              <a:tabLst>
                <a:tab pos="305435" algn="l"/>
              </a:tabLst>
            </a:pPr>
            <a:r>
              <a:rPr sz="2000" dirty="0">
                <a:latin typeface="Microsoft Sans Serif"/>
                <a:cs typeface="Microsoft Sans Serif"/>
              </a:rPr>
              <a:t>Conference</a:t>
            </a:r>
            <a:r>
              <a:rPr sz="2000" spc="7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place.</a:t>
            </a:r>
            <a:endParaRPr sz="20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030"/>
              </a:spcBef>
              <a:buClr>
                <a:srgbClr val="585858"/>
              </a:buClr>
              <a:buFont typeface="Microsoft Sans Serif"/>
              <a:buChar char="●"/>
            </a:pPr>
            <a:endParaRPr sz="2000" dirty="0">
              <a:latin typeface="Microsoft Sans Serif"/>
              <a:cs typeface="Microsoft Sans Serif"/>
            </a:endParaRPr>
          </a:p>
          <a:p>
            <a:pPr marL="305435" indent="-292735">
              <a:lnSpc>
                <a:spcPct val="100000"/>
              </a:lnSpc>
              <a:buClr>
                <a:srgbClr val="585858"/>
              </a:buClr>
              <a:buSzPct val="85000"/>
              <a:buChar char="●"/>
              <a:tabLst>
                <a:tab pos="305435" algn="l"/>
                <a:tab pos="936625" algn="l"/>
                <a:tab pos="2125345" algn="l"/>
              </a:tabLst>
            </a:pPr>
            <a:r>
              <a:rPr sz="2000" spc="-25" dirty="0">
                <a:latin typeface="Microsoft Sans Serif"/>
                <a:cs typeface="Microsoft Sans Serif"/>
              </a:rPr>
              <a:t>The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10" dirty="0">
                <a:latin typeface="Microsoft Sans Serif"/>
                <a:cs typeface="Microsoft Sans Serif"/>
              </a:rPr>
              <a:t>definition</a:t>
            </a:r>
            <a:r>
              <a:rPr sz="2000" dirty="0">
                <a:latin typeface="Microsoft Sans Serif"/>
                <a:cs typeface="Microsoft Sans Serif"/>
              </a:rPr>
              <a:t>	</a:t>
            </a:r>
            <a:r>
              <a:rPr sz="2000" spc="-25" dirty="0">
                <a:latin typeface="Microsoft Sans Serif"/>
                <a:cs typeface="Microsoft Sans Serif"/>
              </a:rPr>
              <a:t>of</a:t>
            </a:r>
            <a:endParaRPr sz="2000" dirty="0">
              <a:latin typeface="Microsoft Sans Serif"/>
              <a:cs typeface="Microsoft Sans Serif"/>
            </a:endParaRPr>
          </a:p>
          <a:p>
            <a:pPr marL="305435">
              <a:lnSpc>
                <a:spcPct val="100000"/>
              </a:lnSpc>
              <a:spcBef>
                <a:spcPts val="1200"/>
              </a:spcBef>
            </a:pPr>
            <a:r>
              <a:rPr sz="2000" spc="-25" dirty="0">
                <a:latin typeface="Microsoft Sans Serif"/>
                <a:cs typeface="Microsoft Sans Serif"/>
              </a:rPr>
              <a:t>institutions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etc.</a:t>
            </a:r>
            <a:endParaRPr sz="2000" dirty="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32251" y="6257340"/>
            <a:ext cx="1146175" cy="3327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00" spc="-25" dirty="0">
                <a:latin typeface="Microsoft Sans Serif"/>
                <a:cs typeface="Microsoft Sans Serif"/>
              </a:rPr>
              <a:t>workplace</a:t>
            </a:r>
            <a:endParaRPr sz="2000" dirty="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349622" y="6257340"/>
            <a:ext cx="939800" cy="3327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00" spc="-20" dirty="0">
                <a:latin typeface="Microsoft Sans Serif"/>
                <a:cs typeface="Microsoft Sans Serif"/>
              </a:rPr>
              <a:t>includes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465826" y="6257340"/>
            <a:ext cx="1400175" cy="3327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00" spc="-20" dirty="0">
                <a:latin typeface="Microsoft Sans Serif"/>
                <a:cs typeface="Microsoft Sans Serif"/>
              </a:rPr>
              <a:t>Government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039102" y="6257340"/>
            <a:ext cx="1569085" cy="3327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00" spc="-25" dirty="0">
                <a:latin typeface="Microsoft Sans Serif"/>
                <a:cs typeface="Microsoft Sans Serif"/>
              </a:rPr>
              <a:t>organizations,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81668" y="6257340"/>
            <a:ext cx="1299845" cy="3327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00" spc="-20" dirty="0">
                <a:latin typeface="Microsoft Sans Serif"/>
                <a:cs typeface="Microsoft Sans Serif"/>
              </a:rPr>
              <a:t>educational</a:t>
            </a:r>
            <a:endParaRPr sz="2000">
              <a:latin typeface="Microsoft Sans Serif"/>
              <a:cs typeface="Microsoft Sans Serif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14916" y="283464"/>
            <a:ext cx="736092" cy="101955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</TotalTime>
  <Words>2100</Words>
  <Application>Microsoft Office PowerPoint</Application>
  <PresentationFormat>Custom</PresentationFormat>
  <Paragraphs>223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Microsoft Sans Serif</vt:lpstr>
      <vt:lpstr>Times New Roman</vt:lpstr>
      <vt:lpstr>Office Theme</vt:lpstr>
      <vt:lpstr>PowerPoint Presentation</vt:lpstr>
      <vt:lpstr>PowerPoint Presentation</vt:lpstr>
      <vt:lpstr>PowerPoint Presentation</vt:lpstr>
      <vt:lpstr>CCASH - Objective</vt:lpstr>
      <vt:lpstr>CCASH - Members</vt:lpstr>
      <vt:lpstr>Workplace Sexual Harassment - Definition</vt:lpstr>
      <vt:lpstr>Examples of behaviour that constitute sexual harassment at the workplace</vt:lpstr>
      <vt:lpstr>Examples of behavior that constitute sexual harassment at the workplace</vt:lpstr>
      <vt:lpstr>CCASH – What is a Workplace?</vt:lpstr>
      <vt:lpstr>What to do if you happen to get harassed ?</vt:lpstr>
      <vt:lpstr>Who can approach ICC/CCASH?</vt:lpstr>
      <vt:lpstr>Who can make complaint?</vt:lpstr>
      <vt:lpstr>Who can make complaint? - Contd</vt:lpstr>
      <vt:lpstr>PowerPoint Presentation</vt:lpstr>
      <vt:lpstr>The Sexual Harassment Complaint Process</vt:lpstr>
      <vt:lpstr>CCASH Responsibilities</vt:lpstr>
      <vt:lpstr>Interim Measures – Actions during pendency of enquiry</vt:lpstr>
      <vt:lpstr>Timelines of the Act</vt:lpstr>
      <vt:lpstr>Responsibilities of Executive Authority</vt:lpstr>
      <vt:lpstr>Inquiry Report – Recommendation of Punishment by CCASH</vt:lpstr>
      <vt:lpstr>Inquiry Report – Recommendation of Punishment by CCASH</vt:lpstr>
      <vt:lpstr>Punishment for false or malicious complaint and false evidence</vt:lpstr>
      <vt:lpstr>Responsibilities of Complainants</vt:lpstr>
      <vt:lpstr>Responsibilities of Respondents</vt:lpstr>
      <vt:lpstr>Conciliation</vt:lpstr>
      <vt:lpstr>Appeal</vt:lpstr>
      <vt:lpstr>Let us strive to make IIT Madras a safe place with equal opportunity for all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user</dc:creator>
  <cp:lastModifiedBy>POSH Training</cp:lastModifiedBy>
  <cp:revision>28</cp:revision>
  <dcterms:created xsi:type="dcterms:W3CDTF">2026-05-11T05:31:40Z</dcterms:created>
  <dcterms:modified xsi:type="dcterms:W3CDTF">2026-07-20T06:02:57Z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2025-08-11T00:00:00Z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2026-05-11T00:00:00Z</vt:filetime>
  </property>
  <property fmtid="{D5CDD505-2E9C-101B-9397-08002B2CF9AE}" pid="5" name="Producer">
    <vt:lpwstr>www.ilovepdf.com</vt:lpwstr>
  </property>
</Properties>
</file>